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modernComment_376_F145DAA0.xml" ContentType="application/vnd.ms-powerpoint.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4"/>
    <p:sldMasterId id="2147483733" r:id="rId5"/>
    <p:sldMasterId id="2147483745" r:id="rId6"/>
  </p:sldMasterIdLst>
  <p:notesMasterIdLst>
    <p:notesMasterId r:id="rId22"/>
  </p:notesMasterIdLst>
  <p:sldIdLst>
    <p:sldId id="738" r:id="rId7"/>
    <p:sldId id="895" r:id="rId8"/>
    <p:sldId id="908" r:id="rId9"/>
    <p:sldId id="898" r:id="rId10"/>
    <p:sldId id="877" r:id="rId11"/>
    <p:sldId id="894" r:id="rId12"/>
    <p:sldId id="911" r:id="rId13"/>
    <p:sldId id="886" r:id="rId14"/>
    <p:sldId id="888" r:id="rId15"/>
    <p:sldId id="901" r:id="rId16"/>
    <p:sldId id="903" r:id="rId17"/>
    <p:sldId id="910" r:id="rId18"/>
    <p:sldId id="892" r:id="rId19"/>
    <p:sldId id="906" r:id="rId20"/>
    <p:sldId id="90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EBBC82E-CFA6-9339-1B47-7841D670AE72}" name="Kristyn Payne" initials="KP" userId="S::kristyn.payne@opr.ca.gov::f9176852-20af-4048-beca-aed37f7a6af0" providerId="AD"/>
  <p188:author id="{CE435F51-5CE2-6104-1454-6B8C48D3BA82}" name="Kate Lyons" initials="KL" userId="S::Kate.Lyons@opr.ca.gov::ebd51b7e-ed94-4497-a619-3fd7107653cd" providerId="AD"/>
  <p188:author id="{2FF6CC8A-5C91-CA9F-331E-87ADA5E36241}" name="Abby Edwards" initials="AE" userId="S::abby.edwards@opr.ca.gov::70e90ca7-1fe4-4b13-b7ae-050f472e50f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C317"/>
    <a:srgbClr val="12859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9AD283-669C-0D14-8841-CEF3C2D4DA2D}" v="21" dt="2024-03-06T04:48:51.5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616" autoAdjust="0"/>
  </p:normalViewPr>
  <p:slideViewPr>
    <p:cSldViewPr snapToGrid="0">
      <p:cViewPr varScale="1">
        <p:scale>
          <a:sx n="101" d="100"/>
          <a:sy n="101" d="100"/>
        </p:scale>
        <p:origin x="95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microsoft.com/office/2015/10/relationships/revisionInfo" Target="revisionInfo.xml"/></Relationships>
</file>

<file path=ppt/comments/modernComment_376_F145DAA0.xml><?xml version="1.0" encoding="utf-8"?>
<p188:cmLst xmlns:a="http://schemas.openxmlformats.org/drawingml/2006/main" xmlns:r="http://schemas.openxmlformats.org/officeDocument/2006/relationships" xmlns:p188="http://schemas.microsoft.com/office/powerpoint/2018/8/main">
  <p188:cm id="{591CF0B2-D65A-4104-9E93-16117037758B}" authorId="{2FF6CC8A-5C91-CA9F-331E-87ADA5E36241}" status="resolved" created="2022-11-21T17:45:00.044" complete="100000">
    <ac:txMkLst xmlns:ac="http://schemas.microsoft.com/office/drawing/2013/main/command">
      <pc:docMk xmlns:pc="http://schemas.microsoft.com/office/powerpoint/2013/main/command"/>
      <pc:sldMk xmlns:pc="http://schemas.microsoft.com/office/powerpoint/2013/main/command" cId="4047887008" sldId="886"/>
      <ac:spMk id="3" creationId="{01E5CE30-A3CF-46AA-B365-2DBE8D4FBB4E}"/>
      <ac:txMk cp="0" len="76">
        <ac:context len="321" hash="938451259"/>
      </ac:txMk>
    </ac:txMkLst>
    <p188:pos x="2805545" y="3556000"/>
    <p188:txBody>
      <a:bodyPr/>
      <a:lstStyle/>
      <a:p>
        <a:r>
          <a:rPr lang="en-US"/>
          <a:t>[@Brandon Harrell] can we update this and the next slide based on our updated goals in the guidelines?</a:t>
        </a:r>
      </a:p>
    </p188:txBody>
  </p188:cm>
</p188:cmLst>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74EB7E-90D7-4C25-A25B-01FE4E2C372F}" type="doc">
      <dgm:prSet loTypeId="urn:microsoft.com/office/officeart/2005/8/layout/venn1" loCatId="relationship" qsTypeId="urn:microsoft.com/office/officeart/2005/8/quickstyle/simple4" qsCatId="simple" csTypeId="urn:microsoft.com/office/officeart/2005/8/colors/colorful3" csCatId="colorful" phldr="1"/>
      <dgm:spPr/>
      <dgm:t>
        <a:bodyPr/>
        <a:lstStyle/>
        <a:p>
          <a:endParaRPr lang="en-US"/>
        </a:p>
      </dgm:t>
    </dgm:pt>
    <dgm:pt modelId="{8B3B18A6-42E4-460F-9086-FB8A7B87AA96}">
      <dgm:prSet phldrT="[Text]" custT="1"/>
      <dgm:spPr/>
      <dgm:t>
        <a:bodyPr/>
        <a:lstStyle/>
        <a:p>
          <a:r>
            <a:rPr lang="en-US" sz="2000" b="1"/>
            <a:t>Regional Resilience Grant Program </a:t>
          </a:r>
          <a:r>
            <a:rPr lang="en-US" sz="2000"/>
            <a:t>(RRGP)</a:t>
          </a:r>
        </a:p>
      </dgm:t>
    </dgm:pt>
    <dgm:pt modelId="{978E5214-1A27-4B13-8BC9-758059C070B0}" type="parTrans" cxnId="{C8E59B19-D549-4725-8B6E-E5B62A6C2C4C}">
      <dgm:prSet/>
      <dgm:spPr/>
      <dgm:t>
        <a:bodyPr/>
        <a:lstStyle/>
        <a:p>
          <a:endParaRPr lang="en-US" sz="2000"/>
        </a:p>
      </dgm:t>
    </dgm:pt>
    <dgm:pt modelId="{FEC02090-BEDC-4DEE-B5A1-078F624BF618}" type="sibTrans" cxnId="{C8E59B19-D549-4725-8B6E-E5B62A6C2C4C}">
      <dgm:prSet/>
      <dgm:spPr/>
      <dgm:t>
        <a:bodyPr/>
        <a:lstStyle/>
        <a:p>
          <a:endParaRPr lang="en-US" sz="2000"/>
        </a:p>
      </dgm:t>
    </dgm:pt>
    <dgm:pt modelId="{6FED5750-F627-488F-BE3E-1EA1466DC0FC}">
      <dgm:prSet phldrT="[Text]" custT="1"/>
      <dgm:spPr/>
      <dgm:t>
        <a:bodyPr/>
        <a:lstStyle/>
        <a:p>
          <a:r>
            <a:rPr lang="en-US" sz="2000" b="1"/>
            <a:t>Adaptation Planning Grant </a:t>
          </a:r>
          <a:r>
            <a:rPr lang="en-US" sz="2000" b="1">
              <a:latin typeface="+mn-lt"/>
            </a:rPr>
            <a:t>Program </a:t>
          </a:r>
          <a:r>
            <a:rPr lang="en-US" sz="2000">
              <a:latin typeface="+mn-lt"/>
            </a:rPr>
            <a:t>(APGP)</a:t>
          </a:r>
        </a:p>
      </dgm:t>
    </dgm:pt>
    <dgm:pt modelId="{3400DB95-6EE9-495D-A45C-859CE1A6592A}" type="parTrans" cxnId="{AD10D8BA-FE16-4D6C-8FE1-CB681631CE81}">
      <dgm:prSet/>
      <dgm:spPr/>
      <dgm:t>
        <a:bodyPr/>
        <a:lstStyle/>
        <a:p>
          <a:endParaRPr lang="en-US" sz="2000"/>
        </a:p>
      </dgm:t>
    </dgm:pt>
    <dgm:pt modelId="{6F93609A-92C0-473C-BF9F-418B8381B70B}" type="sibTrans" cxnId="{AD10D8BA-FE16-4D6C-8FE1-CB681631CE81}">
      <dgm:prSet/>
      <dgm:spPr/>
      <dgm:t>
        <a:bodyPr/>
        <a:lstStyle/>
        <a:p>
          <a:endParaRPr lang="en-US" sz="2000"/>
        </a:p>
      </dgm:t>
    </dgm:pt>
    <dgm:pt modelId="{14AAEF2F-68A6-4FC8-9898-64E4E779A8E5}">
      <dgm:prSet phldrT="[Text]" custT="1"/>
      <dgm:spPr/>
      <dgm:t>
        <a:bodyPr/>
        <a:lstStyle/>
        <a:p>
          <a:r>
            <a:rPr lang="en-US" sz="2000" b="1"/>
            <a:t>Extreme Heat &amp; Community Resilience Grant Program </a:t>
          </a:r>
          <a:r>
            <a:rPr lang="en-US" sz="2000" b="0"/>
            <a:t>(EHCRP)</a:t>
          </a:r>
          <a:endParaRPr lang="en-US" sz="2000" b="1"/>
        </a:p>
      </dgm:t>
    </dgm:pt>
    <dgm:pt modelId="{9E25CFBD-B5FC-4F94-8837-AB57BEAD98FD}" type="parTrans" cxnId="{AE94B7F2-0089-40F7-878A-10840C7BDC39}">
      <dgm:prSet/>
      <dgm:spPr/>
      <dgm:t>
        <a:bodyPr/>
        <a:lstStyle/>
        <a:p>
          <a:endParaRPr lang="en-US" sz="2000"/>
        </a:p>
      </dgm:t>
    </dgm:pt>
    <dgm:pt modelId="{0277DADF-C87B-417C-A325-34F91F420B26}" type="sibTrans" cxnId="{AE94B7F2-0089-40F7-878A-10840C7BDC39}">
      <dgm:prSet/>
      <dgm:spPr/>
      <dgm:t>
        <a:bodyPr/>
        <a:lstStyle/>
        <a:p>
          <a:endParaRPr lang="en-US" sz="2000"/>
        </a:p>
      </dgm:t>
    </dgm:pt>
    <dgm:pt modelId="{79ADCCEF-895B-453A-94C0-AAA3380D6DA6}" type="pres">
      <dgm:prSet presAssocID="{9E74EB7E-90D7-4C25-A25B-01FE4E2C372F}" presName="compositeShape" presStyleCnt="0">
        <dgm:presLayoutVars>
          <dgm:chMax val="7"/>
          <dgm:dir/>
          <dgm:resizeHandles val="exact"/>
        </dgm:presLayoutVars>
      </dgm:prSet>
      <dgm:spPr/>
    </dgm:pt>
    <dgm:pt modelId="{E7240959-4525-4816-80E8-FBFD724FC2D3}" type="pres">
      <dgm:prSet presAssocID="{8B3B18A6-42E4-460F-9086-FB8A7B87AA96}" presName="circ1" presStyleLbl="vennNode1" presStyleIdx="0" presStyleCnt="3"/>
      <dgm:spPr/>
    </dgm:pt>
    <dgm:pt modelId="{5E7F8CFF-8FF5-432A-AD10-D399F1BFE0EE}" type="pres">
      <dgm:prSet presAssocID="{8B3B18A6-42E4-460F-9086-FB8A7B87AA96}" presName="circ1Tx" presStyleLbl="revTx" presStyleIdx="0" presStyleCnt="0">
        <dgm:presLayoutVars>
          <dgm:chMax val="0"/>
          <dgm:chPref val="0"/>
          <dgm:bulletEnabled val="1"/>
        </dgm:presLayoutVars>
      </dgm:prSet>
      <dgm:spPr/>
    </dgm:pt>
    <dgm:pt modelId="{120B74E3-2AA4-4B43-B134-9B04B5A98D37}" type="pres">
      <dgm:prSet presAssocID="{6FED5750-F627-488F-BE3E-1EA1466DC0FC}" presName="circ2" presStyleLbl="vennNode1" presStyleIdx="1" presStyleCnt="3"/>
      <dgm:spPr/>
    </dgm:pt>
    <dgm:pt modelId="{D1D33A0A-B09D-4A2E-85F8-8FD44B77533B}" type="pres">
      <dgm:prSet presAssocID="{6FED5750-F627-488F-BE3E-1EA1466DC0FC}" presName="circ2Tx" presStyleLbl="revTx" presStyleIdx="0" presStyleCnt="0">
        <dgm:presLayoutVars>
          <dgm:chMax val="0"/>
          <dgm:chPref val="0"/>
          <dgm:bulletEnabled val="1"/>
        </dgm:presLayoutVars>
      </dgm:prSet>
      <dgm:spPr/>
    </dgm:pt>
    <dgm:pt modelId="{BA3AF017-96FF-43A8-AB6E-163D16308E72}" type="pres">
      <dgm:prSet presAssocID="{14AAEF2F-68A6-4FC8-9898-64E4E779A8E5}" presName="circ3" presStyleLbl="vennNode1" presStyleIdx="2" presStyleCnt="3"/>
      <dgm:spPr/>
    </dgm:pt>
    <dgm:pt modelId="{90AF312F-A5C4-42F8-BF18-A94343D996C7}" type="pres">
      <dgm:prSet presAssocID="{14AAEF2F-68A6-4FC8-9898-64E4E779A8E5}" presName="circ3Tx" presStyleLbl="revTx" presStyleIdx="0" presStyleCnt="0">
        <dgm:presLayoutVars>
          <dgm:chMax val="0"/>
          <dgm:chPref val="0"/>
          <dgm:bulletEnabled val="1"/>
        </dgm:presLayoutVars>
      </dgm:prSet>
      <dgm:spPr/>
    </dgm:pt>
  </dgm:ptLst>
  <dgm:cxnLst>
    <dgm:cxn modelId="{C8E59B19-D549-4725-8B6E-E5B62A6C2C4C}" srcId="{9E74EB7E-90D7-4C25-A25B-01FE4E2C372F}" destId="{8B3B18A6-42E4-460F-9086-FB8A7B87AA96}" srcOrd="0" destOrd="0" parTransId="{978E5214-1A27-4B13-8BC9-758059C070B0}" sibTransId="{FEC02090-BEDC-4DEE-B5A1-078F624BF618}"/>
    <dgm:cxn modelId="{54CF2324-2298-48DD-9361-D95E39A62DBD}" type="presOf" srcId="{6FED5750-F627-488F-BE3E-1EA1466DC0FC}" destId="{120B74E3-2AA4-4B43-B134-9B04B5A98D37}" srcOrd="0" destOrd="0" presId="urn:microsoft.com/office/officeart/2005/8/layout/venn1"/>
    <dgm:cxn modelId="{AA28D062-4E16-4DD2-8E7E-D2A4EE55B3E6}" type="presOf" srcId="{6FED5750-F627-488F-BE3E-1EA1466DC0FC}" destId="{D1D33A0A-B09D-4A2E-85F8-8FD44B77533B}" srcOrd="1" destOrd="0" presId="urn:microsoft.com/office/officeart/2005/8/layout/venn1"/>
    <dgm:cxn modelId="{D589BB68-85E2-47BA-8CB6-14097CE90884}" type="presOf" srcId="{14AAEF2F-68A6-4FC8-9898-64E4E779A8E5}" destId="{BA3AF017-96FF-43A8-AB6E-163D16308E72}" srcOrd="0" destOrd="0" presId="urn:microsoft.com/office/officeart/2005/8/layout/venn1"/>
    <dgm:cxn modelId="{8C6CF993-E2EE-4DD0-9F32-9FD8351F9B4A}" type="presOf" srcId="{8B3B18A6-42E4-460F-9086-FB8A7B87AA96}" destId="{5E7F8CFF-8FF5-432A-AD10-D399F1BFE0EE}" srcOrd="1" destOrd="0" presId="urn:microsoft.com/office/officeart/2005/8/layout/venn1"/>
    <dgm:cxn modelId="{EDB510A8-42FA-4B16-838F-72D91E672DE2}" type="presOf" srcId="{9E74EB7E-90D7-4C25-A25B-01FE4E2C372F}" destId="{79ADCCEF-895B-453A-94C0-AAA3380D6DA6}" srcOrd="0" destOrd="0" presId="urn:microsoft.com/office/officeart/2005/8/layout/venn1"/>
    <dgm:cxn modelId="{AD10D8BA-FE16-4D6C-8FE1-CB681631CE81}" srcId="{9E74EB7E-90D7-4C25-A25B-01FE4E2C372F}" destId="{6FED5750-F627-488F-BE3E-1EA1466DC0FC}" srcOrd="1" destOrd="0" parTransId="{3400DB95-6EE9-495D-A45C-859CE1A6592A}" sibTransId="{6F93609A-92C0-473C-BF9F-418B8381B70B}"/>
    <dgm:cxn modelId="{DFF120D1-ED59-4B3A-A3E9-E648C790E97F}" type="presOf" srcId="{14AAEF2F-68A6-4FC8-9898-64E4E779A8E5}" destId="{90AF312F-A5C4-42F8-BF18-A94343D996C7}" srcOrd="1" destOrd="0" presId="urn:microsoft.com/office/officeart/2005/8/layout/venn1"/>
    <dgm:cxn modelId="{9E02E4DA-EF46-4D05-ABF0-8F9CFDC684F7}" type="presOf" srcId="{8B3B18A6-42E4-460F-9086-FB8A7B87AA96}" destId="{E7240959-4525-4816-80E8-FBFD724FC2D3}" srcOrd="0" destOrd="0" presId="urn:microsoft.com/office/officeart/2005/8/layout/venn1"/>
    <dgm:cxn modelId="{AE94B7F2-0089-40F7-878A-10840C7BDC39}" srcId="{9E74EB7E-90D7-4C25-A25B-01FE4E2C372F}" destId="{14AAEF2F-68A6-4FC8-9898-64E4E779A8E5}" srcOrd="2" destOrd="0" parTransId="{9E25CFBD-B5FC-4F94-8837-AB57BEAD98FD}" sibTransId="{0277DADF-C87B-417C-A325-34F91F420B26}"/>
    <dgm:cxn modelId="{8C8B5642-A6D8-4713-8A30-54E09A5300AC}" type="presParOf" srcId="{79ADCCEF-895B-453A-94C0-AAA3380D6DA6}" destId="{E7240959-4525-4816-80E8-FBFD724FC2D3}" srcOrd="0" destOrd="0" presId="urn:microsoft.com/office/officeart/2005/8/layout/venn1"/>
    <dgm:cxn modelId="{F69D1B64-037D-45E1-AF81-03056A41EAF3}" type="presParOf" srcId="{79ADCCEF-895B-453A-94C0-AAA3380D6DA6}" destId="{5E7F8CFF-8FF5-432A-AD10-D399F1BFE0EE}" srcOrd="1" destOrd="0" presId="urn:microsoft.com/office/officeart/2005/8/layout/venn1"/>
    <dgm:cxn modelId="{AC29FA86-54B2-4A47-8821-1CBEBA042E0E}" type="presParOf" srcId="{79ADCCEF-895B-453A-94C0-AAA3380D6DA6}" destId="{120B74E3-2AA4-4B43-B134-9B04B5A98D37}" srcOrd="2" destOrd="0" presId="urn:microsoft.com/office/officeart/2005/8/layout/venn1"/>
    <dgm:cxn modelId="{AB3B17BF-2424-4234-A857-AEE0F7CE74B4}" type="presParOf" srcId="{79ADCCEF-895B-453A-94C0-AAA3380D6DA6}" destId="{D1D33A0A-B09D-4A2E-85F8-8FD44B77533B}" srcOrd="3" destOrd="0" presId="urn:microsoft.com/office/officeart/2005/8/layout/venn1"/>
    <dgm:cxn modelId="{CB21B70C-C211-4E43-97A3-B991189B6083}" type="presParOf" srcId="{79ADCCEF-895B-453A-94C0-AAA3380D6DA6}" destId="{BA3AF017-96FF-43A8-AB6E-163D16308E72}" srcOrd="4" destOrd="0" presId="urn:microsoft.com/office/officeart/2005/8/layout/venn1"/>
    <dgm:cxn modelId="{A86D0B8C-ACF1-4668-8E80-764E56E11743}" type="presParOf" srcId="{79ADCCEF-895B-453A-94C0-AAA3380D6DA6}" destId="{90AF312F-A5C4-42F8-BF18-A94343D996C7}" srcOrd="5" destOrd="0" presId="urn:microsoft.com/office/officeart/2005/8/layout/venn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240959-4525-4816-80E8-FBFD724FC2D3}">
      <dsp:nvSpPr>
        <dsp:cNvPr id="0" name=""/>
        <dsp:cNvSpPr/>
      </dsp:nvSpPr>
      <dsp:spPr>
        <a:xfrm>
          <a:off x="1914098" y="78474"/>
          <a:ext cx="3766782" cy="3766782"/>
        </a:xfrm>
        <a:prstGeom prst="ellipse">
          <a:avLst/>
        </a:prstGeom>
        <a:gradFill rotWithShape="0">
          <a:gsLst>
            <a:gs pos="0">
              <a:schemeClr val="accent3">
                <a:alpha val="50000"/>
                <a:hueOff val="0"/>
                <a:satOff val="0"/>
                <a:lumOff val="0"/>
                <a:alphaOff val="0"/>
                <a:shade val="85000"/>
                <a:satMod val="130000"/>
              </a:schemeClr>
            </a:gs>
            <a:gs pos="34000">
              <a:schemeClr val="accent3">
                <a:alpha val="50000"/>
                <a:hueOff val="0"/>
                <a:satOff val="0"/>
                <a:lumOff val="0"/>
                <a:alphaOff val="0"/>
                <a:shade val="87000"/>
                <a:satMod val="125000"/>
              </a:schemeClr>
            </a:gs>
            <a:gs pos="70000">
              <a:schemeClr val="accent3">
                <a:alpha val="50000"/>
                <a:hueOff val="0"/>
                <a:satOff val="0"/>
                <a:lumOff val="0"/>
                <a:alphaOff val="0"/>
                <a:tint val="100000"/>
                <a:shade val="90000"/>
                <a:satMod val="130000"/>
              </a:schemeClr>
            </a:gs>
            <a:gs pos="100000">
              <a:schemeClr val="accent3">
                <a:alpha val="50000"/>
                <a:hueOff val="0"/>
                <a:satOff val="0"/>
                <a:lumOff val="0"/>
                <a:alphaOff val="0"/>
                <a:tint val="100000"/>
                <a:shade val="100000"/>
                <a:satMod val="110000"/>
              </a:schemeClr>
            </a:gs>
          </a:gsLst>
          <a:path path="circle">
            <a:fillToRect l="100000" t="100000" r="100000" b="100000"/>
          </a:path>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b="1" kern="1200"/>
            <a:t>Regional Resilience Grant Program </a:t>
          </a:r>
          <a:r>
            <a:rPr lang="en-US" sz="2000" kern="1200"/>
            <a:t>(RRGP)</a:t>
          </a:r>
        </a:p>
      </dsp:txBody>
      <dsp:txXfrm>
        <a:off x="2416336" y="737661"/>
        <a:ext cx="2762306" cy="1695051"/>
      </dsp:txXfrm>
    </dsp:sp>
    <dsp:sp modelId="{120B74E3-2AA4-4B43-B134-9B04B5A98D37}">
      <dsp:nvSpPr>
        <dsp:cNvPr id="0" name=""/>
        <dsp:cNvSpPr/>
      </dsp:nvSpPr>
      <dsp:spPr>
        <a:xfrm>
          <a:off x="3273279" y="2432713"/>
          <a:ext cx="3766782" cy="3766782"/>
        </a:xfrm>
        <a:prstGeom prst="ellipse">
          <a:avLst/>
        </a:prstGeom>
        <a:gradFill rotWithShape="0">
          <a:gsLst>
            <a:gs pos="0">
              <a:schemeClr val="accent3">
                <a:alpha val="50000"/>
                <a:hueOff val="-5704679"/>
                <a:satOff val="473"/>
                <a:lumOff val="10098"/>
                <a:alphaOff val="0"/>
                <a:shade val="85000"/>
                <a:satMod val="130000"/>
              </a:schemeClr>
            </a:gs>
            <a:gs pos="34000">
              <a:schemeClr val="accent3">
                <a:alpha val="50000"/>
                <a:hueOff val="-5704679"/>
                <a:satOff val="473"/>
                <a:lumOff val="10098"/>
                <a:alphaOff val="0"/>
                <a:shade val="87000"/>
                <a:satMod val="125000"/>
              </a:schemeClr>
            </a:gs>
            <a:gs pos="70000">
              <a:schemeClr val="accent3">
                <a:alpha val="50000"/>
                <a:hueOff val="-5704679"/>
                <a:satOff val="473"/>
                <a:lumOff val="10098"/>
                <a:alphaOff val="0"/>
                <a:tint val="100000"/>
                <a:shade val="90000"/>
                <a:satMod val="130000"/>
              </a:schemeClr>
            </a:gs>
            <a:gs pos="100000">
              <a:schemeClr val="accent3">
                <a:alpha val="50000"/>
                <a:hueOff val="-5704679"/>
                <a:satOff val="473"/>
                <a:lumOff val="10098"/>
                <a:alphaOff val="0"/>
                <a:tint val="100000"/>
                <a:shade val="100000"/>
                <a:satMod val="110000"/>
              </a:schemeClr>
            </a:gs>
          </a:gsLst>
          <a:path path="circle">
            <a:fillToRect l="100000" t="100000" r="100000" b="100000"/>
          </a:path>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b="1" kern="1200"/>
            <a:t>Adaptation Planning Grant </a:t>
          </a:r>
          <a:r>
            <a:rPr lang="en-US" sz="2000" b="1" kern="1200">
              <a:latin typeface="+mn-lt"/>
            </a:rPr>
            <a:t>Program </a:t>
          </a:r>
          <a:r>
            <a:rPr lang="en-US" sz="2000" kern="1200">
              <a:latin typeface="+mn-lt"/>
            </a:rPr>
            <a:t>(APGP)</a:t>
          </a:r>
        </a:p>
      </dsp:txBody>
      <dsp:txXfrm>
        <a:off x="4425286" y="3405798"/>
        <a:ext cx="2260069" cy="2071730"/>
      </dsp:txXfrm>
    </dsp:sp>
    <dsp:sp modelId="{BA3AF017-96FF-43A8-AB6E-163D16308E72}">
      <dsp:nvSpPr>
        <dsp:cNvPr id="0" name=""/>
        <dsp:cNvSpPr/>
      </dsp:nvSpPr>
      <dsp:spPr>
        <a:xfrm>
          <a:off x="554917" y="2432713"/>
          <a:ext cx="3766782" cy="3766782"/>
        </a:xfrm>
        <a:prstGeom prst="ellipse">
          <a:avLst/>
        </a:prstGeom>
        <a:gradFill rotWithShape="0">
          <a:gsLst>
            <a:gs pos="0">
              <a:schemeClr val="accent3">
                <a:alpha val="50000"/>
                <a:hueOff val="-11409359"/>
                <a:satOff val="946"/>
                <a:lumOff val="20196"/>
                <a:alphaOff val="0"/>
                <a:shade val="85000"/>
                <a:satMod val="130000"/>
              </a:schemeClr>
            </a:gs>
            <a:gs pos="34000">
              <a:schemeClr val="accent3">
                <a:alpha val="50000"/>
                <a:hueOff val="-11409359"/>
                <a:satOff val="946"/>
                <a:lumOff val="20196"/>
                <a:alphaOff val="0"/>
                <a:shade val="87000"/>
                <a:satMod val="125000"/>
              </a:schemeClr>
            </a:gs>
            <a:gs pos="70000">
              <a:schemeClr val="accent3">
                <a:alpha val="50000"/>
                <a:hueOff val="-11409359"/>
                <a:satOff val="946"/>
                <a:lumOff val="20196"/>
                <a:alphaOff val="0"/>
                <a:tint val="100000"/>
                <a:shade val="90000"/>
                <a:satMod val="130000"/>
              </a:schemeClr>
            </a:gs>
            <a:gs pos="100000">
              <a:schemeClr val="accent3">
                <a:alpha val="50000"/>
                <a:hueOff val="-11409359"/>
                <a:satOff val="946"/>
                <a:lumOff val="20196"/>
                <a:alphaOff val="0"/>
                <a:tint val="100000"/>
                <a:shade val="100000"/>
                <a:satMod val="110000"/>
              </a:schemeClr>
            </a:gs>
          </a:gsLst>
          <a:path path="circle">
            <a:fillToRect l="100000" t="100000" r="100000" b="100000"/>
          </a:path>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b="1" kern="1200"/>
            <a:t>Extreme Heat &amp; Community Resilience Grant Program </a:t>
          </a:r>
          <a:r>
            <a:rPr lang="en-US" sz="2000" b="0" kern="1200"/>
            <a:t>(EHCRP)</a:t>
          </a:r>
          <a:endParaRPr lang="en-US" sz="2000" b="1" kern="1200"/>
        </a:p>
      </dsp:txBody>
      <dsp:txXfrm>
        <a:off x="909623" y="3405798"/>
        <a:ext cx="2260069" cy="2071730"/>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C7AD83-F56A-4BAE-96EA-6CA77CFC968C}" type="datetimeFigureOut">
              <a:t>5/20/2024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412499-93B5-40E6-B7AE-D4A5579205B9}" type="slidenum">
              <a:t>‹#›</a:t>
            </a:fld>
            <a:endParaRPr lang="en-US"/>
          </a:p>
        </p:txBody>
      </p:sp>
    </p:spTree>
    <p:extLst>
      <p:ext uri="{BB962C8B-B14F-4D97-AF65-F5344CB8AC3E}">
        <p14:creationId xmlns:p14="http://schemas.microsoft.com/office/powerpoint/2010/main" val="4274979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climateresilience.ca.gov/"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31774" rtl="0" eaLnBrk="1" fontAlgn="base" latinLnBrk="0" hangingPunct="1">
              <a:lnSpc>
                <a:spcPct val="100000"/>
              </a:lnSpc>
              <a:spcBef>
                <a:spcPct val="0"/>
              </a:spcBef>
              <a:spcAft>
                <a:spcPct val="0"/>
              </a:spcAft>
              <a:buClrTx/>
              <a:buSzTx/>
              <a:buFontTx/>
              <a:buNone/>
              <a:tabLst/>
              <a:defRPr/>
            </a:pPr>
            <a:fld id="{9DC66AEA-5726-4513-84B6-8D35041ABAA3}"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31774"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8586966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Eligible Applicants</a:t>
            </a:r>
            <a:endParaRPr lang="en-US" b="1"/>
          </a:p>
          <a:p>
            <a:r>
              <a:rPr lang="en-US"/>
              <a:t>•Local Public Entities, California Native American Tribes (Tribes), Community-Based Organizations, including, but not limited to 501(c)(3) nonprofit organizations, non-governmental organizations, philanthropic organizations, foundations, and other organizations with a history of representing vulnerable communities. </a:t>
            </a:r>
            <a:endParaRPr lang="en-US">
              <a:cs typeface="Calibri"/>
            </a:endParaRPr>
          </a:p>
          <a:p>
            <a:endParaRPr lang="en-US"/>
          </a:p>
          <a:p>
            <a:r>
              <a:rPr lang="en-US"/>
              <a:t>•There should be a minimum of one (1) Co-Applicant in addition to the Lead Applicant. More than one (1) Co-Applicant is encouraged. Either the Lead Applicant or one of the Co-Applicants should be a public entity or Tribe. Community-based organizations should partner with a local public entity or Tribe as listed above to ensure that planning efforts funded can ultimately be implemented by local, regional, or tribal entities. Public entities should partner with a community-based organization to ensure that planning efforts are centering the needs of vulnerable communities.</a:t>
            </a:r>
            <a:endParaRPr lang="en-US">
              <a:cs typeface="Calibri"/>
            </a:endParaRPr>
          </a:p>
          <a:p>
            <a:r>
              <a:rPr lang="en-US"/>
              <a:t>•In each of these cases we understand that one size fits all does not work – in these cases we will accept a justification as to why partnership with a public entity or with a community based organization is not feasible. See the guidelines for more details. </a:t>
            </a:r>
            <a:endParaRPr lang="en-US">
              <a:cs typeface="Calibri"/>
            </a:endParaRPr>
          </a:p>
          <a:p>
            <a:endParaRPr lang="en-US">
              <a:solidFill>
                <a:srgbClr val="000000"/>
              </a:solidFill>
              <a:cs typeface="Calibri"/>
            </a:endParaRPr>
          </a:p>
          <a:p>
            <a:r>
              <a:rPr lang="en-US" b="1">
                <a:solidFill>
                  <a:srgbClr val="000000"/>
                </a:solidFill>
                <a:cs typeface="Calibri"/>
              </a:rPr>
              <a:t>Eligible Activities</a:t>
            </a:r>
            <a:r>
              <a:rPr lang="en-US">
                <a:solidFill>
                  <a:srgbClr val="000000"/>
                </a:solidFill>
                <a:cs typeface="Calibri"/>
              </a:rPr>
              <a:t> </a:t>
            </a:r>
          </a:p>
          <a:p>
            <a:pPr marL="285750" indent="-285750">
              <a:buFont typeface="Calibri"/>
              <a:buChar char="-"/>
            </a:pPr>
            <a:r>
              <a:rPr lang="en-US"/>
              <a:t>Emphasis on planning</a:t>
            </a:r>
            <a:endParaRPr lang="en-US">
              <a:cs typeface="Calibri"/>
            </a:endParaRPr>
          </a:p>
          <a:p>
            <a:pPr marL="285750" indent="-285750">
              <a:buFont typeface="Calibri"/>
              <a:buChar char="-"/>
            </a:pPr>
            <a:r>
              <a:rPr lang="en-US"/>
              <a:t>California Adaptation Planning Guide (2020)</a:t>
            </a:r>
            <a:endParaRPr lang="en-US">
              <a:solidFill>
                <a:srgbClr val="000000"/>
              </a:solidFill>
              <a:cs typeface="Calibri"/>
            </a:endParaRPr>
          </a:p>
          <a:p>
            <a:pPr marL="285750" indent="-285750">
              <a:buFont typeface="Calibri"/>
              <a:buChar char="-"/>
            </a:pPr>
            <a:endParaRPr lang="en-US"/>
          </a:p>
        </p:txBody>
      </p:sp>
      <p:sp>
        <p:nvSpPr>
          <p:cNvPr id="4" name="Slide Number Placeholder 3"/>
          <p:cNvSpPr>
            <a:spLocks noGrp="1"/>
          </p:cNvSpPr>
          <p:nvPr>
            <p:ph type="sldNum" sz="quarter" idx="5"/>
          </p:nvPr>
        </p:nvSpPr>
        <p:spPr/>
        <p:txBody>
          <a:bodyPr/>
          <a:lstStyle/>
          <a:p>
            <a:fld id="{47412499-93B5-40E6-B7AE-D4A5579205B9}" type="slidenum">
              <a:rPr lang="en-US" smtClean="0"/>
              <a:t>10</a:t>
            </a:fld>
            <a:endParaRPr lang="en-US"/>
          </a:p>
        </p:txBody>
      </p:sp>
    </p:spTree>
    <p:extLst>
      <p:ext uri="{BB962C8B-B14F-4D97-AF65-F5344CB8AC3E}">
        <p14:creationId xmlns:p14="http://schemas.microsoft.com/office/powerpoint/2010/main" val="22309620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a:solidFill>
                  <a:srgbClr val="171F21"/>
                </a:solidFill>
                <a:effectLst/>
                <a:latin typeface="Roboto" panose="02000000000000000000" pitchFamily="2" charset="0"/>
              </a:rPr>
              <a:t>Yosemite Slough Adaptation Plan</a:t>
            </a:r>
            <a:r>
              <a:rPr lang="en-US" b="0" i="0">
                <a:solidFill>
                  <a:srgbClr val="171F21"/>
                </a:solidFill>
                <a:effectLst/>
                <a:latin typeface="Roboto" panose="02000000000000000000" pitchFamily="2" charset="0"/>
              </a:rPr>
              <a:t> - $649,000</a:t>
            </a:r>
            <a:br>
              <a:rPr lang="en-US"/>
            </a:br>
            <a:r>
              <a:rPr lang="en-US" b="0" i="0">
                <a:solidFill>
                  <a:srgbClr val="171F21"/>
                </a:solidFill>
                <a:effectLst/>
                <a:latin typeface="Roboto" panose="02000000000000000000" pitchFamily="2" charset="0"/>
              </a:rPr>
              <a:t>The Yosemite Slough Adaptation Plan aims to address the disparity in adaptation planning between the Bayview Hunters Point neighborhood and the rest of San Francisco's urban waterfront. The plan focuses on building community capacity, developing equitable adaptation strategies, and positioning Yosemite Slough for federal funding. Project partners include the San Francisco Planning Department, En2Action, BAYCAT, San Francisco Estuary Institute, California State Parks Foundation, and other city agencies.</a:t>
            </a:r>
            <a:endParaRPr lang="en-US"/>
          </a:p>
          <a:p>
            <a:endParaRPr lang="en-US"/>
          </a:p>
          <a:p>
            <a:r>
              <a:rPr lang="en-US" b="1" i="0">
                <a:solidFill>
                  <a:srgbClr val="171F21"/>
                </a:solidFill>
                <a:effectLst/>
                <a:latin typeface="Roboto" panose="02000000000000000000" pitchFamily="2" charset="0"/>
              </a:rPr>
              <a:t>San Rafael Climate Adaptation Planning Collaborative</a:t>
            </a:r>
            <a:r>
              <a:rPr lang="en-US" b="0" i="0">
                <a:solidFill>
                  <a:srgbClr val="171F21"/>
                </a:solidFill>
                <a:effectLst/>
                <a:latin typeface="Roboto" panose="02000000000000000000" pitchFamily="2" charset="0"/>
              </a:rPr>
              <a:t> - $644,200</a:t>
            </a:r>
            <a:br>
              <a:rPr lang="en-US"/>
            </a:br>
            <a:r>
              <a:rPr lang="en-US" b="0" i="0">
                <a:solidFill>
                  <a:srgbClr val="171F21"/>
                </a:solidFill>
                <a:effectLst/>
                <a:latin typeface="Roboto" panose="02000000000000000000" pitchFamily="2" charset="0"/>
              </a:rPr>
              <a:t>The San Rafael Climate Adaptation Planning Collaborative will work with disproportionately vulnerable communities in partnership with local organizations in the Canal neighborhood to co-create solutions for improved safety and resilience. Partners will work to improve understanding of climate hazards, prioritize adaptation measures, and build climate capacity within community-based organizations while providing STEM educational opportunities for students from the Canal neighborhood.</a:t>
            </a:r>
          </a:p>
          <a:p>
            <a:endParaRPr lang="en-US"/>
          </a:p>
          <a:p>
            <a:r>
              <a:rPr lang="en-US" b="1" i="0">
                <a:solidFill>
                  <a:srgbClr val="171F21"/>
                </a:solidFill>
                <a:effectLst/>
                <a:latin typeface="Roboto" panose="02000000000000000000" pitchFamily="2" charset="0"/>
              </a:rPr>
              <a:t>San Mateo County </a:t>
            </a:r>
            <a:r>
              <a:rPr lang="en-US" b="1" i="0" err="1">
                <a:solidFill>
                  <a:srgbClr val="171F21"/>
                </a:solidFill>
                <a:effectLst/>
                <a:latin typeface="Roboto" panose="02000000000000000000" pitchFamily="2" charset="0"/>
              </a:rPr>
              <a:t>OneWatershed</a:t>
            </a:r>
            <a:r>
              <a:rPr lang="en-US" b="1" i="0">
                <a:solidFill>
                  <a:srgbClr val="171F21"/>
                </a:solidFill>
                <a:effectLst/>
                <a:latin typeface="Roboto" panose="02000000000000000000" pitchFamily="2" charset="0"/>
              </a:rPr>
              <a:t> Climate Resilience Framework</a:t>
            </a:r>
            <a:r>
              <a:rPr lang="en-US" b="0" i="0">
                <a:solidFill>
                  <a:srgbClr val="171F21"/>
                </a:solidFill>
                <a:effectLst/>
                <a:latin typeface="Roboto" panose="02000000000000000000" pitchFamily="2" charset="0"/>
              </a:rPr>
              <a:t> - $649,648</a:t>
            </a:r>
            <a:br>
              <a:rPr lang="en-US"/>
            </a:br>
            <a:r>
              <a:rPr lang="en-US" b="0" i="0">
                <a:solidFill>
                  <a:srgbClr val="171F21"/>
                </a:solidFill>
                <a:effectLst/>
                <a:latin typeface="Roboto" panose="02000000000000000000" pitchFamily="2" charset="0"/>
              </a:rPr>
              <a:t>The San Mateo County </a:t>
            </a:r>
            <a:r>
              <a:rPr lang="en-US" b="0" i="0" err="1">
                <a:solidFill>
                  <a:srgbClr val="171F21"/>
                </a:solidFill>
                <a:effectLst/>
                <a:latin typeface="Roboto" panose="02000000000000000000" pitchFamily="2" charset="0"/>
              </a:rPr>
              <a:t>OneWatershed</a:t>
            </a:r>
            <a:r>
              <a:rPr lang="en-US" b="0" i="0">
                <a:solidFill>
                  <a:srgbClr val="171F21"/>
                </a:solidFill>
                <a:effectLst/>
                <a:latin typeface="Roboto" panose="02000000000000000000" pitchFamily="2" charset="0"/>
              </a:rPr>
              <a:t> Climate Resilience Framework Project aims to develop a model for community-led risk identification, a replicable watershed approach, resilient neighborhoods and watersheds, and breaking down silos in water-related infrastructure planning to address climate adaptation challenges holistically.</a:t>
            </a:r>
          </a:p>
          <a:p>
            <a:endParaRPr lang="en-US"/>
          </a:p>
          <a:p>
            <a:r>
              <a:rPr lang="en-US" b="1" i="0">
                <a:solidFill>
                  <a:srgbClr val="171F21"/>
                </a:solidFill>
                <a:effectLst/>
                <a:latin typeface="Roboto" panose="02000000000000000000" pitchFamily="2" charset="0"/>
              </a:rPr>
              <a:t>LA’s Cool Capital Stack</a:t>
            </a:r>
            <a:r>
              <a:rPr lang="en-US" b="0" i="0">
                <a:solidFill>
                  <a:srgbClr val="171F21"/>
                </a:solidFill>
                <a:effectLst/>
                <a:latin typeface="Roboto" panose="02000000000000000000" pitchFamily="2" charset="0"/>
              </a:rPr>
              <a:t> - $506,000</a:t>
            </a:r>
            <a:br>
              <a:rPr lang="en-US"/>
            </a:br>
            <a:r>
              <a:rPr lang="en-US" b="0" i="0">
                <a:solidFill>
                  <a:srgbClr val="171F21"/>
                </a:solidFill>
                <a:effectLst/>
                <a:latin typeface="Roboto" panose="02000000000000000000" pitchFamily="2" charset="0"/>
              </a:rPr>
              <a:t>The LA Cool Capital Stack creates a pipeline of viable community-led climate resilient infrastructure projects designed to strengthen LA County communities most vulnerable to extreme heat and other climate hazards. It establishes an agency-community collaborative that brings together LA County, Metro, and Infrastructure Justice Los Angeles (IJLA) to co-create an approach to equitable, climate resilient infrastructure development.</a:t>
            </a:r>
            <a:endParaRPr lang="en-US"/>
          </a:p>
          <a:p>
            <a:endParaRPr lang="en-US"/>
          </a:p>
        </p:txBody>
      </p:sp>
      <p:sp>
        <p:nvSpPr>
          <p:cNvPr id="4" name="Slide Number Placeholder 3"/>
          <p:cNvSpPr>
            <a:spLocks noGrp="1"/>
          </p:cNvSpPr>
          <p:nvPr>
            <p:ph type="sldNum" sz="quarter" idx="5"/>
          </p:nvPr>
        </p:nvSpPr>
        <p:spPr/>
        <p:txBody>
          <a:bodyPr/>
          <a:lstStyle/>
          <a:p>
            <a:fld id="{47412499-93B5-40E6-B7AE-D4A5579205B9}" type="slidenum">
              <a:rPr lang="en-US" smtClean="0"/>
              <a:t>11</a:t>
            </a:fld>
            <a:endParaRPr lang="en-US"/>
          </a:p>
        </p:txBody>
      </p:sp>
    </p:spTree>
    <p:extLst>
      <p:ext uri="{BB962C8B-B14F-4D97-AF65-F5344CB8AC3E}">
        <p14:creationId xmlns:p14="http://schemas.microsoft.com/office/powerpoint/2010/main" val="20673375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Symbol"/>
              <a:buChar char="•"/>
            </a:pPr>
            <a:endParaRPr lang="en-US">
              <a:cs typeface="Calibri"/>
            </a:endParaRPr>
          </a:p>
        </p:txBody>
      </p:sp>
      <p:sp>
        <p:nvSpPr>
          <p:cNvPr id="4" name="Slide Number Placeholder 3"/>
          <p:cNvSpPr>
            <a:spLocks noGrp="1"/>
          </p:cNvSpPr>
          <p:nvPr>
            <p:ph type="sldNum" sz="quarter" idx="5"/>
          </p:nvPr>
        </p:nvSpPr>
        <p:spPr/>
        <p:txBody>
          <a:bodyPr/>
          <a:lstStyle/>
          <a:p>
            <a:fld id="{59F0389F-BF43-4282-8A3F-8016408E732C}" type="slidenum">
              <a:rPr lang="en-US" smtClean="0"/>
              <a:t>12</a:t>
            </a:fld>
            <a:endParaRPr lang="en-US"/>
          </a:p>
        </p:txBody>
      </p:sp>
    </p:spTree>
    <p:extLst>
      <p:ext uri="{BB962C8B-B14F-4D97-AF65-F5344CB8AC3E}">
        <p14:creationId xmlns:p14="http://schemas.microsoft.com/office/powerpoint/2010/main" val="12480629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Extreme Heat and Community Resilience Program will fund planning and implementation projects to reduce the impacts of extreme heat and build community resilience. The Program will build frameworks for change and invest in local, regional, and tribal projects that strengthen communities that are vulnerable to heat.  EHCRP is dedicated to supporting a statewide movement focused on building resilience to extreme heat through job creation, placemaking, place-keeping, and protecting the health of Californians who are most vulnerable to extreme heat</a:t>
            </a:r>
            <a:endParaRPr lang="en-US">
              <a:cs typeface="Calibri" panose="020F0502020204030204"/>
            </a:endParaRPr>
          </a:p>
          <a:p>
            <a:br>
              <a:rPr lang="en-US">
                <a:cs typeface="+mn-lt"/>
              </a:rPr>
            </a:br>
            <a:r>
              <a:rPr lang="en-US">
                <a:cs typeface="Calibri" panose="020F0502020204030204"/>
              </a:rPr>
              <a:t>This program will fund $118 million in planning and implementation on extreme heat resilience:</a:t>
            </a:r>
          </a:p>
          <a:p>
            <a:endParaRPr lang="en-US"/>
          </a:p>
          <a:p>
            <a:pPr marL="171450" indent="-171450">
              <a:buFont typeface="Arial"/>
              <a:buChar char="•"/>
            </a:pPr>
            <a:r>
              <a:rPr lang="en-US"/>
              <a:t>Planning grants will facilitate the development of partnerships development to strengthen collaboration as communities prepare for extreme heat events. </a:t>
            </a:r>
            <a:endParaRPr lang="en-US">
              <a:cs typeface="Calibri" panose="020F0502020204030204"/>
            </a:endParaRPr>
          </a:p>
          <a:p>
            <a:endParaRPr lang="en-US"/>
          </a:p>
          <a:p>
            <a:pPr marL="171450" indent="-171450">
              <a:buFont typeface="Arial"/>
              <a:buChar char="•"/>
            </a:pPr>
            <a:r>
              <a:rPr lang="en-US"/>
              <a:t>Implementation grants will support communities in piloting programs and infrastructure projects</a:t>
            </a:r>
            <a:endParaRPr lang="en-US">
              <a:cs typeface="Calibri" panose="020F0502020204030204"/>
            </a:endParaRPr>
          </a:p>
          <a:p>
            <a:endParaRPr lang="en-US">
              <a:cs typeface="Calibri" panose="020F0502020204030204"/>
            </a:endParaRPr>
          </a:p>
          <a:p>
            <a:endParaRPr lang="en-US">
              <a:cs typeface="Calibri" panose="020F0502020204030204"/>
            </a:endParaRPr>
          </a:p>
        </p:txBody>
      </p:sp>
      <p:sp>
        <p:nvSpPr>
          <p:cNvPr id="4" name="Slide Number Placeholder 3"/>
          <p:cNvSpPr>
            <a:spLocks noGrp="1"/>
          </p:cNvSpPr>
          <p:nvPr>
            <p:ph type="sldNum" sz="quarter" idx="5"/>
          </p:nvPr>
        </p:nvSpPr>
        <p:spPr/>
        <p:txBody>
          <a:bodyPr/>
          <a:lstStyle/>
          <a:p>
            <a:fld id="{47412499-93B5-40E6-B7AE-D4A5579205B9}" type="slidenum">
              <a:rPr lang="en-US" smtClean="0"/>
              <a:t>13</a:t>
            </a:fld>
            <a:endParaRPr lang="en-US"/>
          </a:p>
        </p:txBody>
      </p:sp>
    </p:spTree>
    <p:extLst>
      <p:ext uri="{BB962C8B-B14F-4D97-AF65-F5344CB8AC3E}">
        <p14:creationId xmlns:p14="http://schemas.microsoft.com/office/powerpoint/2010/main" val="17925860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Goals of Extreme Heat and Community Resilience Program are the following: </a:t>
            </a:r>
          </a:p>
          <a:p>
            <a:pPr marL="171450" indent="-171450">
              <a:buFont typeface="Arial" panose="020B0604020202020204" pitchFamily="34" charset="0"/>
              <a:buChar char="•"/>
            </a:pPr>
            <a:r>
              <a:rPr lang="en-US" b="1"/>
              <a:t>Equity: </a:t>
            </a:r>
            <a:r>
              <a:rPr lang="en-US"/>
              <a:t>Explicitly and meaningfully prioritize equitable outcomes, particularly in the most heat vulnerable communities. Provide technical support and establish an inclusive funding program that removes barriers for applicants and ensures that awardees represent a wide range of geographic, economic, and population diversity.</a:t>
            </a:r>
          </a:p>
          <a:p>
            <a:pPr marL="171450" indent="-171450">
              <a:buFont typeface="Arial" panose="020B0604020202020204" pitchFamily="34" charset="0"/>
              <a:buChar char="•"/>
            </a:pPr>
            <a:r>
              <a:rPr lang="en-US" b="1"/>
              <a:t>Coordination: </a:t>
            </a:r>
            <a:r>
              <a:rPr lang="en-US"/>
              <a:t>Coordinate the state’s efforts to address extreme heat and the urban heat island effect and provide financial and technical assistance to eligible entities to support local and regional efforts to mitigate the impacts of, and reduce the public health risks of, extreme heat or the urban heat island effect.</a:t>
            </a:r>
          </a:p>
          <a:p>
            <a:pPr marL="171450" indent="-171450">
              <a:buFont typeface="Arial" panose="020B0604020202020204" pitchFamily="34" charset="0"/>
              <a:buChar char="•"/>
            </a:pPr>
            <a:r>
              <a:rPr lang="en-US" b="1"/>
              <a:t>Planning: </a:t>
            </a:r>
            <a:r>
              <a:rPr lang="en-US"/>
              <a:t>Encourage communities to equitably plan for extreme heat events by centering the needs of vulnerable communities.</a:t>
            </a:r>
          </a:p>
          <a:p>
            <a:pPr marL="171450" indent="-171450">
              <a:buFont typeface="Arial" panose="020B0604020202020204" pitchFamily="34" charset="0"/>
              <a:buChar char="•"/>
            </a:pPr>
            <a:r>
              <a:rPr lang="en-US" b="1"/>
              <a:t>Statewide Capacity: </a:t>
            </a:r>
            <a:r>
              <a:rPr lang="en-US"/>
              <a:t>Build statewide capacity to plan for and implement equitable planning strategies by supporting peer-to-peer learning, communities of practice, information sharing, and publishing replicable case studies on the State Adaptation Clearinghouse. </a:t>
            </a:r>
          </a:p>
        </p:txBody>
      </p:sp>
      <p:sp>
        <p:nvSpPr>
          <p:cNvPr id="4" name="Slide Number Placeholder 3"/>
          <p:cNvSpPr>
            <a:spLocks noGrp="1"/>
          </p:cNvSpPr>
          <p:nvPr>
            <p:ph type="sldNum" sz="quarter" idx="5"/>
          </p:nvPr>
        </p:nvSpPr>
        <p:spPr/>
        <p:txBody>
          <a:bodyPr/>
          <a:lstStyle/>
          <a:p>
            <a:fld id="{47412499-93B5-40E6-B7AE-D4A5579205B9}" type="slidenum">
              <a:rPr lang="en-US" smtClean="0"/>
              <a:t>14</a:t>
            </a:fld>
            <a:endParaRPr lang="en-US"/>
          </a:p>
        </p:txBody>
      </p:sp>
    </p:spTree>
    <p:extLst>
      <p:ext uri="{BB962C8B-B14F-4D97-AF65-F5344CB8AC3E}">
        <p14:creationId xmlns:p14="http://schemas.microsoft.com/office/powerpoint/2010/main" val="38755347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Eligible Applicants</a:t>
            </a:r>
            <a:endParaRPr lang="en-US" b="1"/>
          </a:p>
          <a:p>
            <a:r>
              <a:rPr lang="en-US"/>
              <a:t>•Local Public Entities, California Native American Tribes (Tribes), Community-Based Organizations, including, but not limited to 501(c)(3) nonprofit organizations, non-governmental organizations, philanthropic organizations, foundations, and other organizations with a history of representing vulnerable communities. </a:t>
            </a:r>
            <a:endParaRPr lang="en-US">
              <a:cs typeface="Calibri"/>
            </a:endParaRPr>
          </a:p>
          <a:p>
            <a:endParaRPr lang="en-US"/>
          </a:p>
          <a:p>
            <a:r>
              <a:rPr lang="en-US"/>
              <a:t>•Co-applicant requirements vary depending on the type of grant that the applicant is perusing. </a:t>
            </a:r>
            <a:endParaRPr lang="en-US">
              <a:cs typeface="Calibri"/>
            </a:endParaRPr>
          </a:p>
          <a:p>
            <a:endParaRPr lang="en-US">
              <a:solidFill>
                <a:srgbClr val="000000"/>
              </a:solidFill>
              <a:cs typeface="Calibri"/>
            </a:endParaRPr>
          </a:p>
          <a:p>
            <a:r>
              <a:rPr lang="en-US" b="1">
                <a:solidFill>
                  <a:srgbClr val="000000"/>
                </a:solidFill>
                <a:cs typeface="Calibri"/>
              </a:rPr>
              <a:t>Eligible Activities</a:t>
            </a:r>
            <a:r>
              <a:rPr lang="en-US">
                <a:solidFill>
                  <a:srgbClr val="000000"/>
                </a:solidFill>
                <a:cs typeface="Calibri"/>
              </a:rPr>
              <a:t> </a:t>
            </a:r>
          </a:p>
          <a:p>
            <a:pPr algn="l" rtl="0" fontAlgn="base"/>
            <a:r>
              <a:rPr lang="en-US" sz="1800" b="0" i="0">
                <a:solidFill>
                  <a:srgbClr val="000000"/>
                </a:solidFill>
                <a:effectLst/>
                <a:latin typeface="Century Gothic" panose="020B0502020202020204" pitchFamily="34" charset="0"/>
              </a:rPr>
              <a:t>We plan to offer four distinct grant types </a:t>
            </a:r>
            <a:endParaRPr lang="en-US" b="0" i="0">
              <a:solidFill>
                <a:srgbClr val="000000"/>
              </a:solidFill>
              <a:effectLst/>
              <a:latin typeface="Segoe UI" panose="020B0502040204020203" pitchFamily="34" charset="0"/>
            </a:endParaRPr>
          </a:p>
          <a:p>
            <a:pPr algn="l" rtl="0" fontAlgn="base">
              <a:buFont typeface="Arial" panose="020B0604020202020204" pitchFamily="34" charset="0"/>
              <a:buChar char="•"/>
            </a:pPr>
            <a:r>
              <a:rPr lang="en-US" sz="1800" b="0" i="0">
                <a:solidFill>
                  <a:srgbClr val="000000"/>
                </a:solidFill>
                <a:effectLst/>
                <a:latin typeface="Century Gothic" panose="020B0502020202020204" pitchFamily="34" charset="0"/>
              </a:rPr>
              <a:t>Small Planning Grants and Large Planning Grants </a:t>
            </a:r>
          </a:p>
          <a:p>
            <a:pPr algn="l" rtl="0" fontAlgn="base">
              <a:buFont typeface="Arial" panose="020B0604020202020204" pitchFamily="34" charset="0"/>
              <a:buChar char="•"/>
            </a:pPr>
            <a:r>
              <a:rPr lang="en-US" sz="1800" b="0" i="0">
                <a:solidFill>
                  <a:srgbClr val="000000"/>
                </a:solidFill>
                <a:effectLst/>
                <a:latin typeface="Century Gothic" panose="020B0502020202020204" pitchFamily="34" charset="0"/>
              </a:rPr>
              <a:t>Small Implementation Grants and Large Implementation Grants</a:t>
            </a:r>
          </a:p>
          <a:p>
            <a:pPr algn="l" rtl="0" fontAlgn="base">
              <a:buFont typeface="Arial" panose="020B0604020202020204" pitchFamily="34" charset="0"/>
              <a:buChar char="•"/>
            </a:pPr>
            <a:endParaRPr lang="en-US" sz="1800" b="0" i="0">
              <a:solidFill>
                <a:srgbClr val="000000"/>
              </a:solidFill>
              <a:effectLst/>
              <a:latin typeface="Century Gothic" panose="020B0502020202020204" pitchFamily="34" charset="0"/>
            </a:endParaRPr>
          </a:p>
          <a:p>
            <a:pPr algn="l" rtl="0" fontAlgn="base">
              <a:buFont typeface="Arial" panose="020B0604020202020204" pitchFamily="34" charset="0"/>
              <a:buChar char="•"/>
            </a:pPr>
            <a:r>
              <a:rPr lang="en-US" sz="1800" b="0" i="0">
                <a:solidFill>
                  <a:srgbClr val="000000"/>
                </a:solidFill>
                <a:effectLst/>
                <a:latin typeface="Century Gothic" panose="020B0502020202020204" pitchFamily="34" charset="0"/>
              </a:rPr>
              <a:t>The small planning grants are available to communities that want to develop partnerships to advance response efforts to extreme heat and/or to build long-term resilience to extreme heat </a:t>
            </a:r>
          </a:p>
          <a:p>
            <a:pPr algn="l" rtl="0" fontAlgn="base">
              <a:buFont typeface="Arial" panose="020B0604020202020204" pitchFamily="34" charset="0"/>
              <a:buChar char="•"/>
            </a:pPr>
            <a:r>
              <a:rPr lang="en-US" sz="1800" b="0" i="0">
                <a:solidFill>
                  <a:srgbClr val="000000"/>
                </a:solidFill>
                <a:effectLst/>
                <a:latin typeface="Century Gothic" panose="020B0502020202020204" pitchFamily="34" charset="0"/>
              </a:rPr>
              <a:t>Large planning grants are meant to build community-wide programs and/or infrastructure that can transform how communities address extreme heat. </a:t>
            </a:r>
          </a:p>
          <a:p>
            <a:pPr algn="l" rtl="0" fontAlgn="base">
              <a:buFont typeface="Arial" panose="020B0604020202020204" pitchFamily="34" charset="0"/>
              <a:buChar char="•"/>
            </a:pPr>
            <a:r>
              <a:rPr lang="en-US" sz="1800" b="0" i="0">
                <a:solidFill>
                  <a:srgbClr val="000000"/>
                </a:solidFill>
                <a:effectLst/>
                <a:latin typeface="Century Gothic" panose="020B0502020202020204" pitchFamily="34" charset="0"/>
              </a:rPr>
              <a:t>Small implementation grants fund single site or technology projects.  </a:t>
            </a:r>
            <a:endParaRPr lang="en-US" sz="2800" b="0" i="0">
              <a:solidFill>
                <a:srgbClr val="000000"/>
              </a:solidFill>
              <a:effectLst/>
              <a:latin typeface="Segoe UI" panose="020B0502040204020203" pitchFamily="34" charset="0"/>
            </a:endParaRPr>
          </a:p>
          <a:p>
            <a:pPr algn="l" rtl="0" fontAlgn="base">
              <a:buFont typeface="Arial" panose="020B0604020202020204" pitchFamily="34" charset="0"/>
              <a:buChar char="•"/>
            </a:pPr>
            <a:r>
              <a:rPr lang="en-US" sz="1800" b="0" i="0">
                <a:solidFill>
                  <a:srgbClr val="000000"/>
                </a:solidFill>
                <a:effectLst/>
                <a:latin typeface="Century Gothic" panose="020B0502020202020204" pitchFamily="34" charset="0"/>
              </a:rPr>
              <a:t>Conversely, large implementation grants fund projects that combine multiple infrastructure solutions or location</a:t>
            </a:r>
            <a:endParaRPr lang="en-US" sz="2800" b="0" i="0">
              <a:solidFill>
                <a:srgbClr val="000000"/>
              </a:solidFill>
              <a:effectLst/>
              <a:latin typeface="Segoe UI" panose="020B0502040204020203" pitchFamily="34" charset="0"/>
            </a:endParaRPr>
          </a:p>
          <a:p>
            <a:pPr algn="l" rtl="0" fontAlgn="base">
              <a:buFont typeface="Arial" panose="020B0604020202020204" pitchFamily="34" charset="0"/>
              <a:buChar char="•"/>
            </a:pPr>
            <a:endParaRPr lang="en-US" sz="1800" b="0" i="0">
              <a:solidFill>
                <a:srgbClr val="000000"/>
              </a:solidFill>
              <a:effectLst/>
              <a:latin typeface="Century Gothic" panose="020B0502020202020204" pitchFamily="34" charset="0"/>
            </a:endParaRPr>
          </a:p>
        </p:txBody>
      </p:sp>
      <p:sp>
        <p:nvSpPr>
          <p:cNvPr id="4" name="Slide Number Placeholder 3"/>
          <p:cNvSpPr>
            <a:spLocks noGrp="1"/>
          </p:cNvSpPr>
          <p:nvPr>
            <p:ph type="sldNum" sz="quarter" idx="5"/>
          </p:nvPr>
        </p:nvSpPr>
        <p:spPr/>
        <p:txBody>
          <a:bodyPr/>
          <a:lstStyle/>
          <a:p>
            <a:fld id="{47412499-93B5-40E6-B7AE-D4A5579205B9}" type="slidenum">
              <a:rPr lang="en-US" smtClean="0"/>
              <a:t>15</a:t>
            </a:fld>
            <a:endParaRPr lang="en-US"/>
          </a:p>
        </p:txBody>
      </p:sp>
    </p:spTree>
    <p:extLst>
      <p:ext uri="{BB962C8B-B14F-4D97-AF65-F5344CB8AC3E}">
        <p14:creationId xmlns:p14="http://schemas.microsoft.com/office/powerpoint/2010/main" val="4187176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563C1"/>
                </a:solidFill>
              </a:rPr>
              <a:t>Before I dig in, I wanted to share a brief overview of the overall program I represent, OPR’s Integrated Climate Adaptation and Resiliency Program, or ICARP. ICARP was created by state law in 2015 to coordinate the state’s response to climate impacts across state agencies and also across levels of governance, to support local planning and implementation. Our program supports this charge through the provision of tools and technical assistance, a public council, a state-level climate assessment, and three investment programs, which I will talk about today. </a:t>
            </a:r>
            <a:endParaRPr lang="en-US" dirty="0">
              <a:solidFill>
                <a:srgbClr val="0563C1"/>
              </a:solidFill>
              <a:cs typeface="Calibri"/>
            </a:endParaRPr>
          </a:p>
        </p:txBody>
      </p:sp>
      <p:sp>
        <p:nvSpPr>
          <p:cNvPr id="4" name="Slide Number Placeholder 3"/>
          <p:cNvSpPr>
            <a:spLocks noGrp="1"/>
          </p:cNvSpPr>
          <p:nvPr>
            <p:ph type="sldNum" sz="quarter" idx="5"/>
          </p:nvPr>
        </p:nvSpPr>
        <p:spPr/>
        <p:txBody>
          <a:bodyPr/>
          <a:lstStyle/>
          <a:p>
            <a:fld id="{47412499-93B5-40E6-B7AE-D4A5579205B9}" type="slidenum">
              <a:rPr lang="en-US" smtClean="0"/>
              <a:t>2</a:t>
            </a:fld>
            <a:endParaRPr lang="en-US"/>
          </a:p>
        </p:txBody>
      </p:sp>
    </p:spTree>
    <p:extLst>
      <p:ext uri="{BB962C8B-B14F-4D97-AF65-F5344CB8AC3E}">
        <p14:creationId xmlns:p14="http://schemas.microsoft.com/office/powerpoint/2010/main" val="1758374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Symbol"/>
              <a:buChar char="•"/>
              <a:defRPr/>
            </a:pPr>
            <a:r>
              <a:rPr lang="en-US" dirty="0">
                <a:solidFill>
                  <a:srgbClr val="0563C1"/>
                </a:solidFill>
              </a:rPr>
              <a:t>OPR has 3 new grant programs that ICARP has developed, as authorized in the 2021 State Climate Budget. These ICARP grant programs fund tribal, local and regional climate adaptation and resilience efforts across the state.</a:t>
            </a:r>
          </a:p>
          <a:p>
            <a:pPr>
              <a:buFont typeface="Symbol"/>
              <a:buChar char="•"/>
              <a:defRPr/>
            </a:pPr>
            <a:r>
              <a:rPr lang="en-US" dirty="0">
                <a:solidFill>
                  <a:srgbClr val="0563C1"/>
                </a:solidFill>
              </a:rPr>
              <a:t>The Adaptation Planning Grant Program and Extreme Heat &amp; Community Resilience Grant Program and the Regional Resilience Grant Program, that operate through ICARP. </a:t>
            </a:r>
          </a:p>
          <a:p>
            <a:pPr>
              <a:buFont typeface="Symbol"/>
              <a:buChar char="•"/>
              <a:defRPr/>
            </a:pPr>
            <a:endParaRPr lang="en-US" dirty="0">
              <a:solidFill>
                <a:srgbClr val="0563C1"/>
              </a:solidFill>
            </a:endParaRPr>
          </a:p>
          <a:p>
            <a:pPr marL="171450" indent="-171450">
              <a:buFont typeface="Symbol"/>
              <a:buChar char="•"/>
              <a:defRPr/>
            </a:pPr>
            <a:endParaRPr lang="en-US" dirty="0">
              <a:solidFill>
                <a:srgbClr val="0563C1"/>
              </a:solidFill>
              <a:cs typeface="Calibri"/>
            </a:endParaRPr>
          </a:p>
          <a:p>
            <a:pPr marL="171450" indent="-171450">
              <a:buFont typeface="Symbol"/>
              <a:buChar char="•"/>
              <a:defRPr/>
            </a:pPr>
            <a:endParaRPr lang="en-US" dirty="0">
              <a:solidFill>
                <a:srgbClr val="0563C1"/>
              </a:solidFill>
              <a:cs typeface="Calibri"/>
            </a:endParaRPr>
          </a:p>
          <a:p>
            <a:pPr marL="0" marR="0" lvl="0" indent="0" algn="l" defTabSz="914400">
              <a:lnSpc>
                <a:spcPct val="100000"/>
              </a:lnSpc>
              <a:spcBef>
                <a:spcPts val="0"/>
              </a:spcBef>
              <a:spcAft>
                <a:spcPts val="0"/>
              </a:spcAft>
              <a:buClrTx/>
              <a:buSzTx/>
              <a:buFontTx/>
              <a:buNone/>
              <a:tabLst/>
              <a:defRPr/>
            </a:pPr>
            <a:endParaRPr lang="en-US" u="sng" dirty="0">
              <a:solidFill>
                <a:srgbClr val="0563C1"/>
              </a:solidFill>
              <a:latin typeface="Calibri"/>
              <a:cs typeface="Calibri"/>
            </a:endParaRPr>
          </a:p>
        </p:txBody>
      </p:sp>
      <p:sp>
        <p:nvSpPr>
          <p:cNvPr id="4" name="Slide Number Placeholder 3"/>
          <p:cNvSpPr>
            <a:spLocks noGrp="1"/>
          </p:cNvSpPr>
          <p:nvPr>
            <p:ph type="sldNum" sz="quarter" idx="5"/>
          </p:nvPr>
        </p:nvSpPr>
        <p:spPr/>
        <p:txBody>
          <a:bodyPr/>
          <a:lstStyle/>
          <a:p>
            <a:fld id="{47412499-93B5-40E6-B7AE-D4A5579205B9}" type="slidenum">
              <a:rPr lang="en-US" smtClean="0"/>
              <a:t>3</a:t>
            </a:fld>
            <a:endParaRPr lang="en-US"/>
          </a:p>
        </p:txBody>
      </p:sp>
    </p:spTree>
    <p:extLst>
      <p:ext uri="{BB962C8B-B14F-4D97-AF65-F5344CB8AC3E}">
        <p14:creationId xmlns:p14="http://schemas.microsoft.com/office/powerpoint/2010/main" val="528808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Symbol,Sans-Serif"/>
              <a:buChar char="•"/>
            </a:pPr>
            <a:endParaRPr lang="en-US" dirty="0"/>
          </a:p>
          <a:p>
            <a:pPr marL="171450" indent="-171450">
              <a:buFont typeface="Symbol,Sans-Serif"/>
              <a:buChar char="•"/>
            </a:pPr>
            <a:r>
              <a:rPr lang="en-US" dirty="0"/>
              <a:t>The Regional Resilience Grant program supports local, regional, and tribal entities’ regional-scale climate resilience solutions. </a:t>
            </a:r>
          </a:p>
          <a:p>
            <a:pPr marL="171450" indent="-171450">
              <a:buFont typeface="Symbol,Sans-Serif"/>
              <a:buChar char="•"/>
            </a:pPr>
            <a:r>
              <a:rPr lang="en-US" dirty="0"/>
              <a:t>Last month, the program announced awards for 10 planning and 6 implementation projects totaling $21.7M </a:t>
            </a:r>
          </a:p>
          <a:p>
            <a:pPr marL="171450" indent="-171450">
              <a:buFont typeface="Symbol,Sans-Serif"/>
              <a:buChar char="•"/>
            </a:pPr>
            <a:r>
              <a:rPr lang="en-US" dirty="0"/>
              <a:t>Awards will support 16 new regional partnerships, uniting public entities, California Native American tribes, Community-Based Organizations, and academic institutions.</a:t>
            </a: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47412499-93B5-40E6-B7AE-D4A5579205B9}" type="slidenum">
              <a:rPr lang="en-US" smtClean="0"/>
              <a:t>4</a:t>
            </a:fld>
            <a:endParaRPr lang="en-US"/>
          </a:p>
        </p:txBody>
      </p:sp>
    </p:spTree>
    <p:extLst>
      <p:ext uri="{BB962C8B-B14F-4D97-AF65-F5344CB8AC3E}">
        <p14:creationId xmlns:p14="http://schemas.microsoft.com/office/powerpoint/2010/main" val="741851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Symbol"/>
              <a:buChar char="•"/>
            </a:pPr>
            <a:r>
              <a:rPr lang="en-US" dirty="0"/>
              <a:t>RRGP focuses on regional partnerships and projects that are aligned with ICARP priorities to reduce climate risks. </a:t>
            </a:r>
          </a:p>
          <a:p>
            <a:pPr marL="171450" indent="-171450">
              <a:buFont typeface="Symbol"/>
              <a:buChar char="•"/>
            </a:pPr>
            <a:r>
              <a:rPr lang="en-US" dirty="0"/>
              <a:t>The program also aims to address the greatest climate risks in each region, with a strong emphasis on supporting vulnerable communities.  </a:t>
            </a:r>
            <a:endParaRPr lang="en-US" dirty="0">
              <a:cs typeface="Calibri"/>
            </a:endParaRPr>
          </a:p>
          <a:p>
            <a:pPr marL="171450" indent="-171450">
              <a:buFont typeface="Symbol"/>
              <a:buChar char="•"/>
            </a:pPr>
            <a:r>
              <a:rPr lang="en-US" dirty="0"/>
              <a:t>RRGP focuses on addressing a range of climate-related challenges, including wildfires, rising sea levels, droughts, floods, extreme heat events</a:t>
            </a:r>
          </a:p>
          <a:p>
            <a:pPr marL="171450" indent="-171450">
              <a:buFont typeface="Symbol"/>
              <a:buChar char="•"/>
            </a:pPr>
            <a:r>
              <a:rPr lang="en-US" dirty="0"/>
              <a:t>Another goal of this program is to fill the funding gaps in climate resilience funding, and to support sustainable and cohesive climate resilience projects, and aims to support equitable outcomes. </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47412499-93B5-40E6-B7AE-D4A5579205B9}" type="slidenum">
              <a:rPr lang="en-US" smtClean="0"/>
              <a:t>5</a:t>
            </a:fld>
            <a:endParaRPr lang="en-US"/>
          </a:p>
        </p:txBody>
      </p:sp>
    </p:spTree>
    <p:extLst>
      <p:ext uri="{BB962C8B-B14F-4D97-AF65-F5344CB8AC3E}">
        <p14:creationId xmlns:p14="http://schemas.microsoft.com/office/powerpoint/2010/main" val="39832163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Symbol"/>
              <a:buChar char="•"/>
            </a:pPr>
            <a:r>
              <a:rPr lang="en-US" dirty="0">
                <a:solidFill>
                  <a:srgbClr val="0563C1"/>
                </a:solidFill>
              </a:rPr>
              <a:t>To achieve a regional diversity of projects, RRGP awarded at least one project from each of the nine geographic regions the </a:t>
            </a:r>
            <a:r>
              <a:rPr lang="en-US" u="sng" dirty="0">
                <a:solidFill>
                  <a:srgbClr val="0563C1"/>
                </a:solidFill>
                <a:hlinkClick r:id="rId3"/>
              </a:rPr>
              <a:t>California Climate Adaptation Strategy</a:t>
            </a:r>
            <a:r>
              <a:rPr lang="en-US" dirty="0">
                <a:solidFill>
                  <a:srgbClr val="0563C1"/>
                </a:solidFill>
              </a:rPr>
              <a:t> identifies. </a:t>
            </a:r>
            <a:endParaRPr lang="en-US" dirty="0">
              <a:solidFill>
                <a:srgbClr val="000000"/>
              </a:solidFill>
            </a:endParaRPr>
          </a:p>
          <a:p>
            <a:pPr marL="285750" indent="-285750">
              <a:buFont typeface="Symbol"/>
              <a:buChar char="•"/>
            </a:pPr>
            <a:r>
              <a:rPr lang="en-US" dirty="0">
                <a:solidFill>
                  <a:srgbClr val="0563C1"/>
                </a:solidFill>
              </a:rPr>
              <a:t>Additionally, the Regional Resilience Grant program exceeded its Round 1 set-aside goals for disadvantaged communities and California Native American tribes. </a:t>
            </a:r>
            <a:endParaRPr lang="en-US" dirty="0">
              <a:solidFill>
                <a:srgbClr val="000000"/>
              </a:solidFill>
            </a:endParaRPr>
          </a:p>
          <a:p>
            <a:pPr marL="285750" indent="-285750">
              <a:buFont typeface="Symbol"/>
              <a:buChar char="•"/>
            </a:pPr>
            <a:r>
              <a:rPr lang="en-US" dirty="0">
                <a:solidFill>
                  <a:srgbClr val="0563C1"/>
                </a:solidFill>
              </a:rPr>
              <a:t>86% of Round 1 funding is going to regional partnerships involving California Native American tribes and/or partnerships serving predominantly Disadvantaged Communities. 9 of the 16 grantees is led or co-led by a CA Native American Tribe. </a:t>
            </a:r>
          </a:p>
          <a:p>
            <a:pPr marL="285750" indent="-285750">
              <a:buFont typeface="Symbol"/>
              <a:buChar char="•"/>
            </a:pPr>
            <a:r>
              <a:rPr lang="en-US" sz="1800" b="0" i="0" dirty="0">
                <a:solidFill>
                  <a:srgbClr val="000000"/>
                </a:solidFill>
                <a:effectLst/>
                <a:latin typeface="Arial" panose="020B0604020202020204" pitchFamily="34" charset="0"/>
              </a:rPr>
              <a:t>RRGP received a total request of over $111M with only $21.8M to award. The overwhelming response and awarded projects of this program demonstrate the impact of program design that includes funding goals and set-asides for priority communities.   </a:t>
            </a:r>
          </a:p>
          <a:p>
            <a:pPr marL="285750" indent="-285750">
              <a:buFont typeface="Symbol"/>
              <a:buChar char="•"/>
            </a:pPr>
            <a:r>
              <a:rPr lang="en-US" sz="1800" b="0" i="0" dirty="0">
                <a:solidFill>
                  <a:srgbClr val="000000"/>
                </a:solidFill>
                <a:effectLst/>
                <a:latin typeface="Arial" panose="020B0604020202020204" pitchFamily="34" charset="0"/>
              </a:rPr>
              <a:t>This program also demonstrates that partnerships accelerate action and build capacity. RRGP projects are led by tribal, local and regional governments partnering with non-profits and academic institutions. The projects awarded represent a significant step towards fostering cross-sector collaboration and equity. </a:t>
            </a:r>
          </a:p>
          <a:p>
            <a:pPr marL="285750" indent="-285750">
              <a:buFont typeface="Symbol"/>
              <a:buChar char="•"/>
            </a:pPr>
            <a:endParaRPr lang="en-US" dirty="0">
              <a:cs typeface="Calibri"/>
            </a:endParaRPr>
          </a:p>
          <a:p>
            <a:pPr marL="742950" lvl="1" indent="-285750">
              <a:buFont typeface="Courier New"/>
              <a:buChar char="○"/>
            </a:pPr>
            <a:endParaRPr lang="en-US" dirty="0">
              <a:solidFill>
                <a:srgbClr val="0563C1"/>
              </a:solidFill>
              <a:cs typeface="Calibri"/>
            </a:endParaRPr>
          </a:p>
        </p:txBody>
      </p:sp>
      <p:sp>
        <p:nvSpPr>
          <p:cNvPr id="4" name="Slide Number Placeholder 3"/>
          <p:cNvSpPr>
            <a:spLocks noGrp="1"/>
          </p:cNvSpPr>
          <p:nvPr>
            <p:ph type="sldNum" sz="quarter" idx="5"/>
          </p:nvPr>
        </p:nvSpPr>
        <p:spPr/>
        <p:txBody>
          <a:bodyPr/>
          <a:lstStyle/>
          <a:p>
            <a:fld id="{47412499-93B5-40E6-B7AE-D4A5579205B9}" type="slidenum">
              <a:rPr lang="en-US" smtClean="0"/>
              <a:t>6</a:t>
            </a:fld>
            <a:endParaRPr lang="en-US"/>
          </a:p>
        </p:txBody>
      </p:sp>
    </p:spTree>
    <p:extLst>
      <p:ext uri="{BB962C8B-B14F-4D97-AF65-F5344CB8AC3E}">
        <p14:creationId xmlns:p14="http://schemas.microsoft.com/office/powerpoint/2010/main" val="18133883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fontAlgn="base">
              <a:spcBef>
                <a:spcPts val="0"/>
              </a:spcBef>
              <a:spcAft>
                <a:spcPts val="0"/>
              </a:spcAft>
              <a:buSzPts val="1000"/>
              <a:buFont typeface="Courier New" panose="02070309020205020404" pitchFamily="49" charset="0"/>
              <a:buChar char="o"/>
              <a:tabLst>
                <a:tab pos="457200" algn="l"/>
              </a:tabLst>
            </a:pPr>
            <a:endParaRPr lang="en-US" sz="1800" dirty="0">
              <a:solidFill>
                <a:srgbClr val="FF0000"/>
              </a:solidFill>
              <a:effectLst/>
              <a:latin typeface="Aptos" panose="020B0004020202020204" pitchFamily="34" charset="0"/>
              <a:ea typeface="Calibri" panose="020F0502020204030204" pitchFamily="34" charset="0"/>
              <a:cs typeface="Times New Roman" panose="02020603050405020304" pitchFamily="18" charset="0"/>
            </a:endParaRPr>
          </a:p>
          <a:p>
            <a:pPr marL="342900" marR="0" lvl="0" indent="-342900" fontAlgn="base">
              <a:spcBef>
                <a:spcPts val="0"/>
              </a:spcBef>
              <a:spcAft>
                <a:spcPts val="0"/>
              </a:spcAft>
              <a:buSzPts val="1000"/>
              <a:buFont typeface="Courier New" panose="02070309020205020404" pitchFamily="49" charset="0"/>
              <a:buChar char="o"/>
              <a:tabLst>
                <a:tab pos="457200" algn="l"/>
              </a:tabLst>
            </a:pPr>
            <a:r>
              <a:rPr lang="en-US" sz="1800" dirty="0">
                <a:solidFill>
                  <a:srgbClr val="FF0000"/>
                </a:solidFill>
                <a:effectLst/>
                <a:latin typeface="Aptos" panose="020B0004020202020204" pitchFamily="34" charset="0"/>
                <a:ea typeface="Calibri" panose="020F0502020204030204" pitchFamily="34" charset="0"/>
                <a:cs typeface="Times New Roman" panose="02020603050405020304" pitchFamily="18" charset="0"/>
              </a:rPr>
              <a:t>Regional resilience grant program awarded projects identified their highest priority climate risks for their region. Of the 16 projects awarded,  </a:t>
            </a:r>
            <a:endParaRPr lang="en-US" sz="1800" dirty="0">
              <a:effectLst/>
              <a:latin typeface="Aptos" panose="020B0004020202020204" pitchFamily="34" charset="0"/>
              <a:ea typeface="Calibri" panose="020F0502020204030204" pitchFamily="34" charset="0"/>
              <a:cs typeface="Times New Roman" panose="02020603050405020304" pitchFamily="18" charset="0"/>
            </a:endParaRPr>
          </a:p>
          <a:p>
            <a:pPr marL="800100" marR="0" lvl="1" indent="-342900" fontAlgn="base">
              <a:spcBef>
                <a:spcPts val="0"/>
              </a:spcBef>
              <a:spcAft>
                <a:spcPts val="0"/>
              </a:spcAft>
              <a:buSzPts val="1000"/>
              <a:buFont typeface="Wingdings" panose="05000000000000000000" pitchFamily="2" charset="2"/>
              <a:buChar char=""/>
              <a:tabLst>
                <a:tab pos="457200" algn="l"/>
              </a:tabLst>
            </a:pPr>
            <a:r>
              <a:rPr lang="en-US" sz="1800" dirty="0">
                <a:solidFill>
                  <a:srgbClr val="FF0000"/>
                </a:solidFill>
                <a:effectLst/>
                <a:latin typeface="Aptos" panose="020B0004020202020204" pitchFamily="34" charset="0"/>
                <a:ea typeface="Calibri" panose="020F0502020204030204" pitchFamily="34" charset="0"/>
                <a:cs typeface="Calibri" panose="020F0502020204030204" pitchFamily="34" charset="0"/>
              </a:rPr>
              <a:t>9 projects address multiple climate risks </a:t>
            </a:r>
            <a:endParaRPr lang="en-US" sz="1800" dirty="0">
              <a:effectLst/>
              <a:latin typeface="Aptos" panose="020B0004020202020204" pitchFamily="34" charset="0"/>
              <a:ea typeface="Calibri" panose="020F0502020204030204" pitchFamily="34" charset="0"/>
              <a:cs typeface="Calibri" panose="020F0502020204030204" pitchFamily="34" charset="0"/>
            </a:endParaRPr>
          </a:p>
          <a:p>
            <a:pPr marL="800100" marR="0" lvl="1" indent="-342900" fontAlgn="base">
              <a:spcBef>
                <a:spcPts val="0"/>
              </a:spcBef>
              <a:spcAft>
                <a:spcPts val="0"/>
              </a:spcAft>
              <a:buSzPts val="1000"/>
              <a:buFont typeface="Wingdings" panose="05000000000000000000" pitchFamily="2" charset="2"/>
              <a:buChar char=""/>
              <a:tabLst>
                <a:tab pos="457200" algn="l"/>
              </a:tabLst>
            </a:pPr>
            <a:r>
              <a:rPr lang="en-US" sz="1800" dirty="0">
                <a:solidFill>
                  <a:srgbClr val="FF0000"/>
                </a:solidFill>
                <a:effectLst/>
                <a:latin typeface="Aptos" panose="020B0004020202020204" pitchFamily="34" charset="0"/>
                <a:ea typeface="Calibri" panose="020F0502020204030204" pitchFamily="34" charset="0"/>
                <a:cs typeface="Calibri" panose="020F0502020204030204" pitchFamily="34" charset="0"/>
              </a:rPr>
              <a:t>4 address wildfire specifically </a:t>
            </a:r>
            <a:endParaRPr lang="en-US" sz="1800" dirty="0">
              <a:effectLst/>
              <a:latin typeface="Aptos" panose="020B0004020202020204" pitchFamily="34" charset="0"/>
              <a:ea typeface="Calibri" panose="020F0502020204030204" pitchFamily="34" charset="0"/>
              <a:cs typeface="Calibri" panose="020F0502020204030204" pitchFamily="34" charset="0"/>
            </a:endParaRPr>
          </a:p>
          <a:p>
            <a:pPr marL="800100" marR="0" lvl="1" indent="-342900" fontAlgn="base">
              <a:spcBef>
                <a:spcPts val="0"/>
              </a:spcBef>
              <a:spcAft>
                <a:spcPts val="0"/>
              </a:spcAft>
              <a:buSzPts val="1000"/>
              <a:buFont typeface="Wingdings" panose="05000000000000000000" pitchFamily="2" charset="2"/>
              <a:buChar char=""/>
              <a:tabLst>
                <a:tab pos="457200" algn="l"/>
              </a:tabLst>
            </a:pPr>
            <a:r>
              <a:rPr lang="en-US" sz="1800" dirty="0">
                <a:solidFill>
                  <a:srgbClr val="FF0000"/>
                </a:solidFill>
                <a:effectLst/>
                <a:latin typeface="Aptos" panose="020B0004020202020204" pitchFamily="34" charset="0"/>
                <a:ea typeface="Calibri" panose="020F0502020204030204" pitchFamily="34" charset="0"/>
                <a:cs typeface="Calibri" panose="020F0502020204030204" pitchFamily="34" charset="0"/>
              </a:rPr>
              <a:t>1 each addressed Sea-level rise, Extreme Heat and Drought </a:t>
            </a:r>
          </a:p>
          <a:p>
            <a:pPr marL="800100" marR="0" lvl="1" indent="-342900" fontAlgn="base">
              <a:spcBef>
                <a:spcPts val="0"/>
              </a:spcBef>
              <a:spcAft>
                <a:spcPts val="0"/>
              </a:spcAft>
              <a:buSzPts val="1000"/>
              <a:buFont typeface="Wingdings" panose="05000000000000000000" pitchFamily="2" charset="2"/>
              <a:buChar char=""/>
              <a:tabLst>
                <a:tab pos="457200" algn="l"/>
              </a:tabLst>
            </a:pPr>
            <a:endParaRPr lang="en-US" sz="1800" dirty="0">
              <a:solidFill>
                <a:srgbClr val="FF0000"/>
              </a:solidFill>
              <a:effectLst/>
              <a:latin typeface="Aptos" panose="020B0004020202020204" pitchFamily="34" charset="0"/>
              <a:ea typeface="Calibri" panose="020F0502020204030204" pitchFamily="34" charset="0"/>
              <a:cs typeface="Calibri" panose="020F0502020204030204" pitchFamily="34" charset="0"/>
            </a:endParaRPr>
          </a:p>
          <a:p>
            <a:pPr algn="l" rtl="0" fontAlgn="base"/>
            <a:r>
              <a:rPr lang="en-US" sz="1800" b="0" i="0" dirty="0">
                <a:solidFill>
                  <a:srgbClr val="000000"/>
                </a:solidFill>
                <a:effectLst/>
                <a:latin typeface="Aptos" panose="020B0004020202020204" pitchFamily="34" charset="0"/>
              </a:rPr>
              <a:t>The following awarded projects exemplify RRGP’s goals.  </a:t>
            </a:r>
            <a:endParaRPr lang="en-US" sz="2800"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Aptos" panose="020B0004020202020204" pitchFamily="34" charset="0"/>
              </a:rPr>
              <a:t>  </a:t>
            </a:r>
            <a:endParaRPr lang="en-US" sz="2800"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Aptos" panose="020B0004020202020204" pitchFamily="34" charset="0"/>
              </a:rPr>
              <a:t>In the North Coast of California, RRGP supports the Energy-Resilient Fire Services in High-Threat Communities project with an award of $3,000,000. Led by the Redwood Coast Energy Authority and partnering with several fire departments including the Yurok Tribe Fire Department, Karuk Tribe Department of Natural Resources, and Hoopa Fire Department, the project will install energy-resilience infrastructure for fire stations in high-risk areas, ensuring continuous emergency response in remote and vulnerable communities. The project addresses wildfire risks and provides energy resilience, green workforce development, and public safety benefits within the boundary of Humboldt County and the Hoopa, Karuk, and Yurok Tribal lands. The project also creates energy resilience during extreme heat events, floods, and landslides. Humboldt County was ranked as the eighth poorest county in the state by 2017-2021 census data. Most land in Humboldt County is located within a medium or high-fire severity zone and many remote communities served by the project experience longer and more frequent outages, chronic power insecurity, and unavailability. The region’s extensive river systems can fragment these smaller communities through flooding, and roadways are prone to landslides. Fire station personnel in these areas not only respond to fires and disasters but also to medical emergencies and public safety services. Most stations in the project area rely on local unpaid volunteers with limited operating budgets.  </a:t>
            </a:r>
            <a:endParaRPr lang="en-US" sz="2800"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Aptos" panose="020B0004020202020204" pitchFamily="34" charset="0"/>
              </a:rPr>
              <a:t>  </a:t>
            </a:r>
            <a:endParaRPr lang="en-US" sz="2800"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Aptos" panose="020B0004020202020204" pitchFamily="34" charset="0"/>
              </a:rPr>
              <a:t>Another notable RRGP-awarded project is in the San Joaquin Valley. The Le Grand Community Water Program supported by an award of $3,000,000 is led by the Le Grand Athlone Water District partnering with the Le Grand Community Services District and the community-based organization, Socio-Environmental Education Network (SEEN). The Le Grand Community Water Program Project will address drought and flood risks through sustainable groundwater management practices that benefit vulnerable communities including new well construction, irrigation canal connections, and community education programs. The project addresses drought and flood risks and provides agricultural benefits to the region. 70% of the region is identified as disadvantaged by </a:t>
            </a:r>
            <a:r>
              <a:rPr lang="en-US" sz="1800" b="0" i="0" dirty="0" err="1">
                <a:solidFill>
                  <a:srgbClr val="000000"/>
                </a:solidFill>
                <a:effectLst/>
                <a:latin typeface="Aptos" panose="020B0004020202020204" pitchFamily="34" charset="0"/>
              </a:rPr>
              <a:t>CalEnviroScreen</a:t>
            </a:r>
            <a:r>
              <a:rPr lang="en-US" sz="1800" b="0" i="0" dirty="0">
                <a:solidFill>
                  <a:srgbClr val="000000"/>
                </a:solidFill>
                <a:effectLst/>
                <a:latin typeface="Aptos" panose="020B0004020202020204" pitchFamily="34" charset="0"/>
              </a:rPr>
              <a:t>. The most urgent needs of this community are protection from flooding and balancing the groundwater supply with the demands of domestic drinking water and agriculture. The project’s region includes the rural area southeast of the City of Merced in Merced County, California. The region consists of rural communities of El </a:t>
            </a:r>
            <a:r>
              <a:rPr lang="en-US" sz="1800" b="0" i="0" dirty="0" err="1">
                <a:solidFill>
                  <a:srgbClr val="000000"/>
                </a:solidFill>
                <a:effectLst/>
                <a:latin typeface="Aptos" panose="020B0004020202020204" pitchFamily="34" charset="0"/>
              </a:rPr>
              <a:t>Nido</a:t>
            </a:r>
            <a:r>
              <a:rPr lang="en-US" sz="1800" b="0" i="0" dirty="0">
                <a:solidFill>
                  <a:srgbClr val="000000"/>
                </a:solidFill>
                <a:effectLst/>
                <a:latin typeface="Aptos" panose="020B0004020202020204" pitchFamily="34" charset="0"/>
              </a:rPr>
              <a:t>, </a:t>
            </a:r>
            <a:r>
              <a:rPr lang="en-US" sz="1800" b="0" i="0" dirty="0" err="1">
                <a:solidFill>
                  <a:srgbClr val="000000"/>
                </a:solidFill>
                <a:effectLst/>
                <a:latin typeface="Aptos" panose="020B0004020202020204" pitchFamily="34" charset="0"/>
              </a:rPr>
              <a:t>Plainsburg</a:t>
            </a:r>
            <a:r>
              <a:rPr lang="en-US" sz="1800" b="0" i="0" dirty="0">
                <a:solidFill>
                  <a:srgbClr val="000000"/>
                </a:solidFill>
                <a:effectLst/>
                <a:latin typeface="Aptos" panose="020B0004020202020204" pitchFamily="34" charset="0"/>
              </a:rPr>
              <a:t>, Le Grand, and Planada, which experience the effects of drought, flooding, land subsidence, and declining groundwater levels. Several creeks that run through the region become inundated during storm events and have caused disastrous flooding to the disadvantaged communities in the region. This regional-scale project will build climate resilience by creating water connectivity between Merced Irrigation District, Le Grand-Athlone Water District, and Le Grand Community Services District. Physical resiliency is further supported with a science-based curriculum offered in local elementary and after-school programs.  </a:t>
            </a:r>
            <a:endParaRPr lang="en-US" sz="2800" b="0" i="0" dirty="0">
              <a:solidFill>
                <a:srgbClr val="000000"/>
              </a:solidFill>
              <a:effectLst/>
              <a:latin typeface="Segoe UI" panose="020B0502040204020203" pitchFamily="34" charset="0"/>
            </a:endParaRPr>
          </a:p>
          <a:p>
            <a:pPr marL="342900" marR="0" lvl="0" indent="-342900" fontAlgn="base">
              <a:spcBef>
                <a:spcPts val="0"/>
              </a:spcBef>
              <a:spcAft>
                <a:spcPts val="0"/>
              </a:spcAft>
              <a:buSzPts val="1000"/>
              <a:buFont typeface="Wingdings" panose="05000000000000000000" pitchFamily="2" charset="2"/>
              <a:buChar char=""/>
              <a:tabLst>
                <a:tab pos="457200" algn="l"/>
              </a:tabLst>
            </a:pPr>
            <a:endParaRPr lang="en-US" sz="1800" dirty="0">
              <a:effectLst/>
              <a:latin typeface="Aptos" panose="020B0004020202020204" pitchFamily="34" charset="0"/>
              <a:ea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47412499-93B5-40E6-B7AE-D4A5579205B9}" type="slidenum">
              <a:rPr lang="en-US" smtClean="0"/>
              <a:t>7</a:t>
            </a:fld>
            <a:endParaRPr lang="en-US"/>
          </a:p>
        </p:txBody>
      </p:sp>
    </p:spTree>
    <p:extLst>
      <p:ext uri="{BB962C8B-B14F-4D97-AF65-F5344CB8AC3E}">
        <p14:creationId xmlns:p14="http://schemas.microsoft.com/office/powerpoint/2010/main" val="37284284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Calibri"/>
              <a:buChar char="-"/>
            </a:pPr>
            <a:r>
              <a:rPr lang="en-US"/>
              <a:t>The Adaptation Planning Grant Program (APGP) leverages $25 million over 3 rounds to support local, regional, and tribal communities engaging in integrated climate adaptation planning. By facilitating climate adaptation planning, APGP supports the development of climate-resilient projects across the State.</a:t>
            </a:r>
            <a:endParaRPr lang="en-US">
              <a:cs typeface="Calibri"/>
            </a:endParaRPr>
          </a:p>
          <a:p>
            <a:pPr marL="171450" indent="-171450">
              <a:buFont typeface="Calibri"/>
              <a:buChar char="-"/>
            </a:pPr>
            <a:r>
              <a:rPr lang="en-US"/>
              <a:t>We have $8 million available for round 1 funding.</a:t>
            </a:r>
            <a:endParaRPr lang="en-US">
              <a:cs typeface="Calibri" panose="020F0502020204030204"/>
            </a:endParaRPr>
          </a:p>
          <a:p>
            <a:pPr marL="171450" indent="-171450">
              <a:buFont typeface="Calibri"/>
              <a:buChar char="-"/>
            </a:pPr>
            <a:r>
              <a:rPr lang="en-US"/>
              <a:t>The Awards will be from between $150,000 to 650,000</a:t>
            </a:r>
            <a:endParaRPr lang="en-US">
              <a:cs typeface="Calibri" panose="020F0502020204030204"/>
            </a:endParaRPr>
          </a:p>
          <a:p>
            <a:pPr marL="171450" indent="-171450">
              <a:buFont typeface="Calibri"/>
              <a:buChar char="-"/>
            </a:pPr>
            <a:r>
              <a:rPr lang="en-US"/>
              <a:t>Here is a quick look at our program timeline</a:t>
            </a:r>
            <a:endParaRPr lang="en-US">
              <a:cs typeface="Calibri"/>
            </a:endParaRPr>
          </a:p>
          <a:p>
            <a:pPr marL="171450" indent="-171450">
              <a:buFont typeface="Calibri"/>
              <a:buChar char="-"/>
            </a:pPr>
            <a:r>
              <a:rPr lang="en-US"/>
              <a:t>We kicked off engagement in March 2022, developed the draft program guidelines, had a public comment period, and launched the intent survey in November , and opened the application period on January 6 which closed recently on March 31. We received over 140 intent surveys and over the next couple weeks will be selecting a minimum of 12 finalists.</a:t>
            </a:r>
            <a:endParaRPr lang="en-US">
              <a:cs typeface="Calibri"/>
            </a:endParaRPr>
          </a:p>
        </p:txBody>
      </p:sp>
      <p:sp>
        <p:nvSpPr>
          <p:cNvPr id="4" name="Slide Number Placeholder 3"/>
          <p:cNvSpPr>
            <a:spLocks noGrp="1"/>
          </p:cNvSpPr>
          <p:nvPr>
            <p:ph type="sldNum" sz="quarter" idx="5"/>
          </p:nvPr>
        </p:nvSpPr>
        <p:spPr/>
        <p:txBody>
          <a:bodyPr/>
          <a:lstStyle/>
          <a:p>
            <a:fld id="{47412499-93B5-40E6-B7AE-D4A5579205B9}" type="slidenum">
              <a:rPr lang="en-US"/>
              <a:t>8</a:t>
            </a:fld>
            <a:endParaRPr lang="en-US"/>
          </a:p>
        </p:txBody>
      </p:sp>
    </p:spTree>
    <p:extLst>
      <p:ext uri="{BB962C8B-B14F-4D97-AF65-F5344CB8AC3E}">
        <p14:creationId xmlns:p14="http://schemas.microsoft.com/office/powerpoint/2010/main" val="34474465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t>APGP is all about funding climate adaptation planning efforts." It's not just about funding; it's about fostering inclusivity and flexibility.</a:t>
            </a:r>
          </a:p>
          <a:p>
            <a:pPr marL="171450" indent="-171450">
              <a:buFont typeface="Arial"/>
              <a:buChar char="•"/>
            </a:pPr>
            <a:r>
              <a:rPr lang="en-US" dirty="0"/>
              <a:t>"One of the program's key goals is to </a:t>
            </a:r>
            <a:endParaRPr lang="en-US" dirty="0">
              <a:cs typeface="Calibri"/>
            </a:endParaRPr>
          </a:p>
          <a:p>
            <a:r>
              <a:rPr lang="en-US" b="1" dirty="0"/>
              <a:t>Enhance Accessibility and Diversity</a:t>
            </a:r>
            <a:endParaRPr lang="en-US" dirty="0"/>
          </a:p>
          <a:p>
            <a:pPr marL="171450" indent="-171450">
              <a:buFont typeface="Arial"/>
              <a:buChar char="•"/>
            </a:pPr>
            <a:r>
              <a:rPr lang="en-US" dirty="0"/>
              <a:t>APGP aims to minimize barriers for applicants.</a:t>
            </a:r>
            <a:endParaRPr lang="en-US" dirty="0">
              <a:cs typeface="Calibri"/>
            </a:endParaRPr>
          </a:p>
          <a:p>
            <a:pPr marL="171450" indent="-171450">
              <a:buFont typeface="Arial"/>
              <a:buChar char="•"/>
            </a:pPr>
            <a:r>
              <a:rPr lang="en-US" dirty="0"/>
              <a:t>We're dedicated to ensuring that both applicants and awardees represent a broad spectrum of geographic, economic, and demographic diversity.</a:t>
            </a:r>
            <a:endParaRPr lang="en-US" dirty="0">
              <a:cs typeface="Calibri"/>
            </a:endParaRPr>
          </a:p>
          <a:p>
            <a:r>
              <a:rPr lang="en-US" b="1" dirty="0"/>
              <a:t>Prioritize Vulnerable Communities-Centric Approach:</a:t>
            </a:r>
            <a:endParaRPr lang="en-US" dirty="0"/>
          </a:p>
          <a:p>
            <a:pPr marL="171450" indent="-171450">
              <a:buFont typeface="Arial"/>
              <a:buChar char="•"/>
            </a:pPr>
            <a:r>
              <a:rPr lang="en-US" dirty="0"/>
              <a:t>We prioritize the unique needs of vulnerable communities.</a:t>
            </a:r>
            <a:endParaRPr lang="en-US" dirty="0">
              <a:cs typeface="Calibri"/>
            </a:endParaRPr>
          </a:p>
          <a:p>
            <a:pPr marL="171450" indent="-171450">
              <a:buFont typeface="Arial"/>
              <a:buChar char="•"/>
            </a:pPr>
            <a:r>
              <a:rPr lang="en-US" dirty="0"/>
              <a:t>This includes an all-risk approach to adaptation planning, preparing communities for various climate change impacts.</a:t>
            </a:r>
            <a:endParaRPr lang="en-US" dirty="0">
              <a:cs typeface="Calibri"/>
            </a:endParaRPr>
          </a:p>
          <a:p>
            <a:pPr marL="171450" indent="-171450">
              <a:buFont typeface="Arial"/>
              <a:buChar char="•"/>
            </a:pPr>
            <a:r>
              <a:rPr lang="en-US" dirty="0"/>
              <a:t>We encourage community preparedness, which is crucial in the face of cascading and compounding climate impacts.</a:t>
            </a:r>
            <a:endParaRPr lang="en-US" dirty="0">
              <a:cs typeface="Calibri"/>
            </a:endParaRPr>
          </a:p>
          <a:p>
            <a:r>
              <a:rPr lang="en-US" b="1" dirty="0"/>
              <a:t>Emphasize Integrated Infrastructure Planning:</a:t>
            </a:r>
            <a:endParaRPr lang="en-US" dirty="0"/>
          </a:p>
          <a:p>
            <a:pPr marL="171450" indent="-171450">
              <a:buFont typeface="Arial"/>
              <a:buChar char="•"/>
            </a:pPr>
            <a:r>
              <a:rPr lang="en-US" dirty="0"/>
              <a:t>"A significant focus is placed on the integration of social and physical infrastructure planning."</a:t>
            </a:r>
            <a:endParaRPr lang="en-US" dirty="0">
              <a:cs typeface="Calibri"/>
            </a:endParaRPr>
          </a:p>
          <a:p>
            <a:pPr marL="171450" indent="-171450">
              <a:buFont typeface="Arial"/>
              <a:buChar char="•"/>
            </a:pPr>
            <a:r>
              <a:rPr lang="en-US" dirty="0"/>
              <a:t>"This involves addressing cross-sector issues that intersect with various climate risks."</a:t>
            </a:r>
            <a:endParaRPr lang="en-US" dirty="0">
              <a:cs typeface="Calibri"/>
            </a:endParaRPr>
          </a:p>
          <a:p>
            <a:pPr marL="171450" indent="-171450">
              <a:buFont typeface="Arial"/>
              <a:buChar char="•"/>
            </a:pPr>
            <a:r>
              <a:rPr lang="en-US" dirty="0"/>
              <a:t>"For instance, we look at transportation, economic stability, housing, natural resource management, hazard mitigation, public infrastructure, and healthy food access."</a:t>
            </a:r>
            <a:endParaRPr lang="en-US" dirty="0">
              <a:cs typeface="Calibri"/>
            </a:endParaRPr>
          </a:p>
          <a:p>
            <a:pPr marL="171450" indent="-171450">
              <a:buFont typeface="Arial"/>
              <a:buChar char="•"/>
            </a:pPr>
            <a:r>
              <a:rPr lang="en-US" dirty="0"/>
              <a:t>"By doing so, we prepare communities for the multifaceted impacts of climate change."</a:t>
            </a:r>
            <a:endParaRPr lang="en-US" dirty="0">
              <a:cs typeface="Calibri"/>
            </a:endParaRPr>
          </a:p>
          <a:p>
            <a:r>
              <a:rPr lang="en-US" b="1" dirty="0"/>
              <a:t>Build Community Capacity for Resilience:</a:t>
            </a:r>
            <a:endParaRPr lang="en-US" dirty="0"/>
          </a:p>
          <a:p>
            <a:pPr marL="171450" indent="-171450">
              <a:buFont typeface="Arial"/>
              <a:buChar char="•"/>
            </a:pPr>
            <a:r>
              <a:rPr lang="en-US" dirty="0"/>
              <a:t>"Another critical goal is to enhance statewide capacity for adaptation and resiliency planning."</a:t>
            </a:r>
            <a:endParaRPr lang="en-US" dirty="0">
              <a:cs typeface="Calibri"/>
            </a:endParaRPr>
          </a:p>
          <a:p>
            <a:pPr marL="171450" indent="-171450">
              <a:buFont typeface="Arial"/>
              <a:buChar char="•"/>
            </a:pPr>
            <a:r>
              <a:rPr lang="en-US" dirty="0"/>
              <a:t>"We do this by providing technical support, facilitating peer-to-peer learning, establishing communities of practice, and promoting information sharing."</a:t>
            </a:r>
            <a:endParaRPr lang="en-US" dirty="0">
              <a:cs typeface="Calibri"/>
            </a:endParaRPr>
          </a:p>
          <a:p>
            <a:pPr marL="171450" indent="-171450">
              <a:buFont typeface="Arial"/>
              <a:buChar char="•"/>
            </a:pPr>
            <a:r>
              <a:rPr lang="en-US" dirty="0"/>
              <a:t>"This empowers communities with the knowledge and resources needed to adapt effectively to climate change."</a:t>
            </a:r>
            <a:endParaRPr lang="en-US" dirty="0">
              <a:cs typeface="Calibri"/>
            </a:endParaRPr>
          </a:p>
          <a:p>
            <a:r>
              <a:rPr lang="en-US" b="1" dirty="0"/>
              <a:t>Elevate Equity in the Planning Process:</a:t>
            </a:r>
            <a:endParaRPr lang="en-US" dirty="0"/>
          </a:p>
          <a:p>
            <a:pPr marL="171450" indent="-171450">
              <a:buFont typeface="Arial"/>
              <a:buChar char="•"/>
            </a:pPr>
            <a:r>
              <a:rPr lang="en-US" dirty="0"/>
              <a:t>"Last but not least, APGP places a strong emphasis on equity."</a:t>
            </a:r>
            <a:endParaRPr lang="en-US" dirty="0">
              <a:cs typeface="Calibri"/>
            </a:endParaRPr>
          </a:p>
          <a:p>
            <a:pPr marL="171450" indent="-171450">
              <a:buFont typeface="Arial"/>
              <a:buChar char="•"/>
            </a:pPr>
            <a:r>
              <a:rPr lang="en-US" dirty="0"/>
              <a:t>"We prioritize fair access to community investment benefits and privileges."</a:t>
            </a:r>
            <a:endParaRPr lang="en-US" dirty="0">
              <a:cs typeface="Calibri"/>
            </a:endParaRPr>
          </a:p>
          <a:p>
            <a:pPr marL="171450" indent="-171450">
              <a:buFont typeface="Arial"/>
              <a:buChar char="•"/>
            </a:pPr>
            <a:r>
              <a:rPr lang="en-US" dirty="0"/>
              <a:t>"Funding is directed to disadvantaged communities, and we support projects that address historical disparities."</a:t>
            </a:r>
            <a:endParaRPr lang="en-US" dirty="0">
              <a:cs typeface="Calibri"/>
            </a:endParaRPr>
          </a:p>
          <a:p>
            <a:pPr marL="171450" indent="-171450">
              <a:buFont typeface="Arial"/>
              <a:buChar char="•"/>
            </a:pPr>
            <a:r>
              <a:rPr lang="en-US" dirty="0"/>
              <a:t>"Our goal is to create a more equitable future for all."</a:t>
            </a:r>
            <a:endParaRPr lang="en-US" dirty="0">
              <a:cs typeface="Calibri"/>
            </a:endParaRPr>
          </a:p>
          <a:p>
            <a:endParaRPr lang="en-US" dirty="0">
              <a:cs typeface="Calibri"/>
            </a:endParaRPr>
          </a:p>
          <a:p>
            <a:endParaRPr lang="en-US"/>
          </a:p>
        </p:txBody>
      </p:sp>
      <p:sp>
        <p:nvSpPr>
          <p:cNvPr id="4" name="Slide Number Placeholder 3"/>
          <p:cNvSpPr>
            <a:spLocks noGrp="1"/>
          </p:cNvSpPr>
          <p:nvPr>
            <p:ph type="sldNum" sz="quarter" idx="5"/>
          </p:nvPr>
        </p:nvSpPr>
        <p:spPr/>
        <p:txBody>
          <a:bodyPr/>
          <a:lstStyle/>
          <a:p>
            <a:fld id="{47412499-93B5-40E6-B7AE-D4A5579205B9}" type="slidenum">
              <a:rPr lang="en-US" smtClean="0"/>
              <a:t>9</a:t>
            </a:fld>
            <a:endParaRPr lang="en-US"/>
          </a:p>
        </p:txBody>
      </p:sp>
    </p:spTree>
    <p:extLst>
      <p:ext uri="{BB962C8B-B14F-4D97-AF65-F5344CB8AC3E}">
        <p14:creationId xmlns:p14="http://schemas.microsoft.com/office/powerpoint/2010/main" val="2086351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FF1ED-9A91-483E-A8F9-5167614D6D2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8741981-6015-4E0D-82A7-F049444D27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B8AC7D5-BB87-49EE-8128-3966B646A648}"/>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8EC88DB6-5623-489A-8945-DA6D5056D6D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1945F10-CAD3-41E1-BBFE-B797CB1ED574}"/>
              </a:ext>
            </a:extLst>
          </p:cNvPr>
          <p:cNvSpPr>
            <a:spLocks noGrp="1"/>
          </p:cNvSpPr>
          <p:nvPr>
            <p:ph type="sldNum" sz="quarter" idx="12"/>
          </p:nvPr>
        </p:nvSpPr>
        <p:spPr>
          <a:xfrm>
            <a:off x="8610600" y="6356350"/>
            <a:ext cx="2743200" cy="365125"/>
          </a:xfrm>
          <a:prstGeom prst="rect">
            <a:avLst/>
          </a:prstGeom>
        </p:spPr>
        <p:txBody>
          <a:bodyPr/>
          <a:lstStyle/>
          <a:p>
            <a:fld id="{BAF726C5-F6E2-4615-8EF0-09504C0E120C}" type="slidenum">
              <a:rPr lang="en-US" smtClean="0"/>
              <a:t>‹#›</a:t>
            </a:fld>
            <a:endParaRPr lang="en-US"/>
          </a:p>
        </p:txBody>
      </p:sp>
    </p:spTree>
    <p:extLst>
      <p:ext uri="{BB962C8B-B14F-4D97-AF65-F5344CB8AC3E}">
        <p14:creationId xmlns:p14="http://schemas.microsoft.com/office/powerpoint/2010/main" val="1260401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868B8-B2AF-47EF-BA9D-F9240D7EADF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DB43B4-1A68-4D77-852C-E9D82FCC831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FE8400-C49A-43D4-A33D-739BAA4CD4FA}"/>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46B4A712-CA51-4D2B-A93B-2E4BF0F9788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5C91466-2AF8-4378-8F78-7FC1DDBC2B09}"/>
              </a:ext>
            </a:extLst>
          </p:cNvPr>
          <p:cNvSpPr>
            <a:spLocks noGrp="1"/>
          </p:cNvSpPr>
          <p:nvPr>
            <p:ph type="sldNum" sz="quarter" idx="12"/>
          </p:nvPr>
        </p:nvSpPr>
        <p:spPr>
          <a:xfrm>
            <a:off x="8610600" y="6356350"/>
            <a:ext cx="2743200" cy="365125"/>
          </a:xfrm>
          <a:prstGeom prst="rect">
            <a:avLst/>
          </a:prstGeom>
        </p:spPr>
        <p:txBody>
          <a:bodyPr/>
          <a:lstStyle/>
          <a:p>
            <a:fld id="{BAF726C5-F6E2-4615-8EF0-09504C0E120C}" type="slidenum">
              <a:rPr lang="en-US" smtClean="0"/>
              <a:t>‹#›</a:t>
            </a:fld>
            <a:endParaRPr lang="en-US"/>
          </a:p>
        </p:txBody>
      </p:sp>
    </p:spTree>
    <p:extLst>
      <p:ext uri="{BB962C8B-B14F-4D97-AF65-F5344CB8AC3E}">
        <p14:creationId xmlns:p14="http://schemas.microsoft.com/office/powerpoint/2010/main" val="3142326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2DE6BC-3363-4181-AD8F-DFD72498DBE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4B1BEBD-743E-4573-923C-5E90AF91628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544703-388E-48BC-ACFA-3E53DD640780}"/>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385B74F1-FE04-4D1C-A991-36CBFFD533C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8F52678-1000-4B04-862B-B53419B1F3E8}"/>
              </a:ext>
            </a:extLst>
          </p:cNvPr>
          <p:cNvSpPr>
            <a:spLocks noGrp="1"/>
          </p:cNvSpPr>
          <p:nvPr>
            <p:ph type="sldNum" sz="quarter" idx="12"/>
          </p:nvPr>
        </p:nvSpPr>
        <p:spPr>
          <a:xfrm>
            <a:off x="8610600" y="6356350"/>
            <a:ext cx="2743200" cy="365125"/>
          </a:xfrm>
          <a:prstGeom prst="rect">
            <a:avLst/>
          </a:prstGeom>
        </p:spPr>
        <p:txBody>
          <a:bodyPr/>
          <a:lstStyle/>
          <a:p>
            <a:fld id="{BAF726C5-F6E2-4615-8EF0-09504C0E120C}" type="slidenum">
              <a:rPr lang="en-US" smtClean="0"/>
              <a:t>‹#›</a:t>
            </a:fld>
            <a:endParaRPr lang="en-US"/>
          </a:p>
        </p:txBody>
      </p:sp>
    </p:spTree>
    <p:extLst>
      <p:ext uri="{BB962C8B-B14F-4D97-AF65-F5344CB8AC3E}">
        <p14:creationId xmlns:p14="http://schemas.microsoft.com/office/powerpoint/2010/main" val="25086526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rgbClr val="6CB82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6000" spc="-50" baseline="0">
                <a:solidFill>
                  <a:srgbClr val="501A65"/>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8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a:xfrm>
            <a:off x="1097280" y="6459785"/>
            <a:ext cx="2472271" cy="365125"/>
          </a:xfrm>
          <a:prstGeom prst="rect">
            <a:avLst/>
          </a:prstGeom>
        </p:spPr>
        <p:txBody>
          <a:bodyPr/>
          <a:lstStyle/>
          <a:p>
            <a:endParaRPr lang="en-US"/>
          </a:p>
        </p:txBody>
      </p:sp>
      <p:sp>
        <p:nvSpPr>
          <p:cNvPr id="5" name="Footer Placeholder 4"/>
          <p:cNvSpPr>
            <a:spLocks noGrp="1"/>
          </p:cNvSpPr>
          <p:nvPr>
            <p:ph type="ftr" sz="quarter" idx="11"/>
          </p:nvPr>
        </p:nvSpPr>
        <p:spPr>
          <a:xfrm>
            <a:off x="3686185" y="6459785"/>
            <a:ext cx="4822804"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9900458" y="6459785"/>
            <a:ext cx="1312025" cy="365125"/>
          </a:xfrm>
          <a:prstGeom prst="rect">
            <a:avLst/>
          </a:prstGeom>
        </p:spPr>
        <p:txBody>
          <a:bodyPr/>
          <a:lstStyle/>
          <a:p>
            <a:fld id="{4FAB73BC-B049-4115-A692-8D63A059BFB8}"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descr="Office of Planning and Research Logo">
            <a:extLst>
              <a:ext uri="{FF2B5EF4-FFF2-40B4-BE49-F238E27FC236}">
                <a16:creationId xmlns:a16="http://schemas.microsoft.com/office/drawing/2014/main" id="{750669F1-E824-41CE-8532-4082AE66980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69255" y="248880"/>
            <a:ext cx="1419545" cy="1420728"/>
          </a:xfrm>
          <a:prstGeom prst="rect">
            <a:avLst/>
          </a:prstGeom>
        </p:spPr>
      </p:pic>
    </p:spTree>
    <p:extLst>
      <p:ext uri="{BB962C8B-B14F-4D97-AF65-F5344CB8AC3E}">
        <p14:creationId xmlns:p14="http://schemas.microsoft.com/office/powerpoint/2010/main" val="11096433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800">
                <a:solidFill>
                  <a:srgbClr val="501A65"/>
                </a:solidFill>
              </a:defRPr>
            </a:lvl1pPr>
          </a:lstStyle>
          <a:p>
            <a:r>
              <a:rPr lang="en-US"/>
              <a:t>Click to edit Master title style</a:t>
            </a:r>
          </a:p>
        </p:txBody>
      </p:sp>
      <p:sp>
        <p:nvSpPr>
          <p:cNvPr id="3" name="Content Placeholder 2"/>
          <p:cNvSpPr>
            <a:spLocks noGrp="1"/>
          </p:cNvSpPr>
          <p:nvPr>
            <p:ph idx="1"/>
          </p:nvPr>
        </p:nvSpPr>
        <p:spPr/>
        <p:txBody>
          <a:bodyPr/>
          <a:lstStyle>
            <a:lvl1pPr>
              <a:defRPr sz="3200"/>
            </a:lvl1pPr>
            <a:lvl2pPr marL="772668" indent="-571500">
              <a:buClrTx/>
              <a:buFont typeface="Arial" panose="020B0604020202020204" pitchFamily="34" charset="0"/>
              <a:buChar char="•"/>
              <a:defRPr sz="2800"/>
            </a:lvl2pPr>
            <a:lvl3pPr marL="898398" indent="-514350">
              <a:buClrTx/>
              <a:buFont typeface="Arial" panose="020B0604020202020204" pitchFamily="34" charset="0"/>
              <a:buChar char="•"/>
              <a:defRPr sz="2400"/>
            </a:lvl3pPr>
            <a:lvl4pPr marL="1081278" indent="-514350">
              <a:buClrTx/>
              <a:buFont typeface="Arial" panose="020B0604020202020204" pitchFamily="34" charset="0"/>
              <a:buChar char="•"/>
              <a:defRPr sz="2400"/>
            </a:lvl4pPr>
            <a:lvl5pPr marL="1264158" indent="-514350">
              <a:buClrTx/>
              <a:buFont typeface="Arial" panose="020B0604020202020204" pitchFamily="34" charset="0"/>
              <a:buChar cha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97280" y="6459785"/>
            <a:ext cx="2472271" cy="365125"/>
          </a:xfrm>
          <a:prstGeom prst="rect">
            <a:avLst/>
          </a:prstGeom>
        </p:spPr>
        <p:txBody>
          <a:bodyPr/>
          <a:lstStyle>
            <a:lvl1pPr>
              <a:defRPr sz="2400"/>
            </a:lvl1pPr>
          </a:lstStyle>
          <a:p>
            <a:endParaRPr lang="en-US"/>
          </a:p>
        </p:txBody>
      </p:sp>
      <p:sp>
        <p:nvSpPr>
          <p:cNvPr id="5" name="Footer Placeholder 4"/>
          <p:cNvSpPr>
            <a:spLocks noGrp="1"/>
          </p:cNvSpPr>
          <p:nvPr>
            <p:ph type="ftr" sz="quarter" idx="11"/>
          </p:nvPr>
        </p:nvSpPr>
        <p:spPr>
          <a:xfrm>
            <a:off x="3686185" y="6459785"/>
            <a:ext cx="4822804" cy="365125"/>
          </a:xfrm>
          <a:prstGeom prst="rect">
            <a:avLst/>
          </a:prstGeom>
        </p:spPr>
        <p:txBody>
          <a:bodyPr/>
          <a:lstStyle>
            <a:lvl1pPr>
              <a:defRPr sz="2400" i="0"/>
            </a:lvl1pPr>
          </a:lstStyle>
          <a:p>
            <a:endParaRPr lang="en-US"/>
          </a:p>
        </p:txBody>
      </p:sp>
      <p:sp>
        <p:nvSpPr>
          <p:cNvPr id="6" name="Slide Number Placeholder 5"/>
          <p:cNvSpPr>
            <a:spLocks noGrp="1"/>
          </p:cNvSpPr>
          <p:nvPr>
            <p:ph type="sldNum" sz="quarter" idx="12"/>
          </p:nvPr>
        </p:nvSpPr>
        <p:spPr>
          <a:xfrm>
            <a:off x="9900458" y="6459785"/>
            <a:ext cx="1312025" cy="365125"/>
          </a:xfrm>
          <a:prstGeom prst="rect">
            <a:avLst/>
          </a:prstGeom>
        </p:spPr>
        <p:txBody>
          <a:bodyPr/>
          <a:lstStyle>
            <a:lvl1pPr>
              <a:defRPr sz="2400"/>
            </a:lvl1pPr>
          </a:lstStyle>
          <a:p>
            <a:fld id="{4CE482DC-2269-4F26-9D2A-7E44B1A4CD85}" type="slidenum">
              <a:rPr lang="en-US" smtClean="0"/>
              <a:pPr/>
              <a:t>‹#›</a:t>
            </a:fld>
            <a:endParaRPr lang="en-US"/>
          </a:p>
        </p:txBody>
      </p:sp>
      <p:pic>
        <p:nvPicPr>
          <p:cNvPr id="7" name="Picture 6">
            <a:extLst>
              <a:ext uri="{FF2B5EF4-FFF2-40B4-BE49-F238E27FC236}">
                <a16:creationId xmlns:a16="http://schemas.microsoft.com/office/drawing/2014/main" id="{5108C32A-ABD3-4EA2-B83E-D780A9E7EF1F}"/>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69255" y="248880"/>
            <a:ext cx="1419545" cy="1420728"/>
          </a:xfrm>
          <a:prstGeom prst="rect">
            <a:avLst/>
          </a:prstGeom>
        </p:spPr>
      </p:pic>
    </p:spTree>
    <p:extLst>
      <p:ext uri="{BB962C8B-B14F-4D97-AF65-F5344CB8AC3E}">
        <p14:creationId xmlns:p14="http://schemas.microsoft.com/office/powerpoint/2010/main" val="7851913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rgbClr val="6CB82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4800" b="0">
                <a:solidFill>
                  <a:srgbClr val="501A65"/>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097280" y="6459785"/>
            <a:ext cx="2472271" cy="365125"/>
          </a:xfrm>
          <a:prstGeom prst="rect">
            <a:avLst/>
          </a:prstGeom>
        </p:spPr>
        <p:txBody>
          <a:bodyPr/>
          <a:lstStyle/>
          <a:p>
            <a:endParaRPr lang="en-US"/>
          </a:p>
        </p:txBody>
      </p:sp>
      <p:sp>
        <p:nvSpPr>
          <p:cNvPr id="5" name="Footer Placeholder 4"/>
          <p:cNvSpPr>
            <a:spLocks noGrp="1"/>
          </p:cNvSpPr>
          <p:nvPr>
            <p:ph type="ftr" sz="quarter" idx="11"/>
          </p:nvPr>
        </p:nvSpPr>
        <p:spPr>
          <a:xfrm>
            <a:off x="3686185" y="6459785"/>
            <a:ext cx="4822804"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9900458" y="6459785"/>
            <a:ext cx="1312025" cy="365125"/>
          </a:xfrm>
          <a:prstGeom prst="rect">
            <a:avLst/>
          </a:prstGeom>
        </p:spPr>
        <p:txBody>
          <a:bodyPr/>
          <a:lstStyle/>
          <a:p>
            <a:fld id="{4FAB73BC-B049-4115-A692-8D63A059BFB8}"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descr="Office of Planning and Research Logo">
            <a:extLst>
              <a:ext uri="{FF2B5EF4-FFF2-40B4-BE49-F238E27FC236}">
                <a16:creationId xmlns:a16="http://schemas.microsoft.com/office/drawing/2014/main" id="{FA71A036-8AF2-446D-99FA-D283803557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69255" y="248880"/>
            <a:ext cx="1419545" cy="1420728"/>
          </a:xfrm>
          <a:prstGeom prst="rect">
            <a:avLst/>
          </a:prstGeom>
        </p:spPr>
      </p:pic>
    </p:spTree>
    <p:extLst>
      <p:ext uri="{BB962C8B-B14F-4D97-AF65-F5344CB8AC3E}">
        <p14:creationId xmlns:p14="http://schemas.microsoft.com/office/powerpoint/2010/main" val="8277906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lvl1pPr>
              <a:defRPr>
                <a:solidFill>
                  <a:srgbClr val="501A65"/>
                </a:solidFill>
              </a:defRPr>
            </a:lvl1pPr>
          </a:lstStyle>
          <a:p>
            <a:r>
              <a:rPr lang="en-US"/>
              <a:t>Click to edit Master title style</a:t>
            </a:r>
          </a:p>
        </p:txBody>
      </p:sp>
      <p:sp>
        <p:nvSpPr>
          <p:cNvPr id="3" name="Content Placeholder 2"/>
          <p:cNvSpPr>
            <a:spLocks noGrp="1"/>
          </p:cNvSpPr>
          <p:nvPr>
            <p:ph sz="half" idx="1"/>
          </p:nvPr>
        </p:nvSpPr>
        <p:spPr>
          <a:xfrm>
            <a:off x="1097280" y="1845734"/>
            <a:ext cx="4937760" cy="4023359"/>
          </a:xfrm>
        </p:spPr>
        <p:txBody>
          <a:bodyPr/>
          <a:lstStyle>
            <a:lvl1pPr marL="0" indent="0">
              <a:buNone/>
              <a:defRPr sz="3200"/>
            </a:lvl1pPr>
            <a:lvl2pPr>
              <a:defRPr sz="28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lvl1pPr>
              <a:defRPr sz="3200"/>
            </a:lvl1pPr>
            <a:lvl2pPr>
              <a:defRPr sz="28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097280" y="6459785"/>
            <a:ext cx="2472271" cy="365125"/>
          </a:xfrm>
          <a:prstGeom prst="rect">
            <a:avLst/>
          </a:prstGeom>
        </p:spPr>
        <p:txBody>
          <a:bodyPr/>
          <a:lstStyle/>
          <a:p>
            <a:endParaRPr lang="en-US"/>
          </a:p>
        </p:txBody>
      </p:sp>
      <p:sp>
        <p:nvSpPr>
          <p:cNvPr id="6" name="Footer Placeholder 5"/>
          <p:cNvSpPr>
            <a:spLocks noGrp="1"/>
          </p:cNvSpPr>
          <p:nvPr>
            <p:ph type="ftr" sz="quarter" idx="11"/>
          </p:nvPr>
        </p:nvSpPr>
        <p:spPr>
          <a:xfrm>
            <a:off x="3686185" y="6459785"/>
            <a:ext cx="4822804"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9900458" y="6459785"/>
            <a:ext cx="1312025" cy="365125"/>
          </a:xfrm>
          <a:prstGeom prst="rect">
            <a:avLst/>
          </a:prstGeom>
        </p:spPr>
        <p:txBody>
          <a:bodyPr/>
          <a:lstStyle/>
          <a:p>
            <a:fld id="{4FAB73BC-B049-4115-A692-8D63A059BFB8}" type="slidenum">
              <a:rPr lang="en-US" smtClean="0"/>
              <a:t>‹#›</a:t>
            </a:fld>
            <a:endParaRPr lang="en-US"/>
          </a:p>
        </p:txBody>
      </p:sp>
      <p:pic>
        <p:nvPicPr>
          <p:cNvPr id="9" name="Picture 8" descr="Office of Planning and Research Logo">
            <a:extLst>
              <a:ext uri="{FF2B5EF4-FFF2-40B4-BE49-F238E27FC236}">
                <a16:creationId xmlns:a16="http://schemas.microsoft.com/office/drawing/2014/main" id="{C720B5C0-6516-4FD6-AE15-E7C9F0981C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69255" y="248880"/>
            <a:ext cx="1419545" cy="1420728"/>
          </a:xfrm>
          <a:prstGeom prst="rect">
            <a:avLst/>
          </a:prstGeom>
        </p:spPr>
      </p:pic>
    </p:spTree>
    <p:extLst>
      <p:ext uri="{BB962C8B-B14F-4D97-AF65-F5344CB8AC3E}">
        <p14:creationId xmlns:p14="http://schemas.microsoft.com/office/powerpoint/2010/main" val="19165670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lvl1pPr>
              <a:defRPr>
                <a:solidFill>
                  <a:srgbClr val="501A65"/>
                </a:solidFill>
              </a:defRPr>
            </a:lvl1p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Autofit/>
          </a:bodyPr>
          <a:lstStyle>
            <a:lvl1pPr marL="0" indent="0">
              <a:buNone/>
              <a:defRPr sz="3200" b="0" cap="all"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lvl1pPr>
              <a:defRPr sz="3200"/>
            </a:lvl1pPr>
            <a:lvl2pPr>
              <a:defRPr sz="28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Autofit/>
          </a:bodyPr>
          <a:lstStyle>
            <a:lvl1pPr marL="0" indent="0">
              <a:buNone/>
              <a:defRPr sz="3200" b="0" cap="all"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lvl1pPr>
              <a:defRPr sz="3200"/>
            </a:lvl1pPr>
            <a:lvl2pPr>
              <a:defRPr sz="28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097280" y="6459785"/>
            <a:ext cx="2472271" cy="365125"/>
          </a:xfrm>
          <a:prstGeom prst="rect">
            <a:avLst/>
          </a:prstGeom>
        </p:spPr>
        <p:txBody>
          <a:bodyPr/>
          <a:lstStyle/>
          <a:p>
            <a:endParaRPr lang="en-US"/>
          </a:p>
        </p:txBody>
      </p:sp>
      <p:sp>
        <p:nvSpPr>
          <p:cNvPr id="8" name="Footer Placeholder 7"/>
          <p:cNvSpPr>
            <a:spLocks noGrp="1"/>
          </p:cNvSpPr>
          <p:nvPr>
            <p:ph type="ftr" sz="quarter" idx="11"/>
          </p:nvPr>
        </p:nvSpPr>
        <p:spPr>
          <a:xfrm>
            <a:off x="3686185" y="6459785"/>
            <a:ext cx="4822804"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9900458" y="6459785"/>
            <a:ext cx="1312025" cy="365125"/>
          </a:xfrm>
          <a:prstGeom prst="rect">
            <a:avLst/>
          </a:prstGeom>
        </p:spPr>
        <p:txBody>
          <a:bodyPr/>
          <a:lstStyle/>
          <a:p>
            <a:fld id="{4FAB73BC-B049-4115-A692-8D63A059BFB8}" type="slidenum">
              <a:rPr lang="en-US" smtClean="0"/>
              <a:t>‹#›</a:t>
            </a:fld>
            <a:endParaRPr lang="en-US"/>
          </a:p>
        </p:txBody>
      </p:sp>
      <p:pic>
        <p:nvPicPr>
          <p:cNvPr id="11" name="Picture 10" descr="Office of Planning and Research Logo">
            <a:extLst>
              <a:ext uri="{FF2B5EF4-FFF2-40B4-BE49-F238E27FC236}">
                <a16:creationId xmlns:a16="http://schemas.microsoft.com/office/drawing/2014/main" id="{3D477F67-FFC7-4E5E-892F-68D59940ED9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69255" y="248880"/>
            <a:ext cx="1419545" cy="1420728"/>
          </a:xfrm>
          <a:prstGeom prst="rect">
            <a:avLst/>
          </a:prstGeom>
        </p:spPr>
      </p:pic>
    </p:spTree>
    <p:extLst>
      <p:ext uri="{BB962C8B-B14F-4D97-AF65-F5344CB8AC3E}">
        <p14:creationId xmlns:p14="http://schemas.microsoft.com/office/powerpoint/2010/main" val="28199143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01A65"/>
                </a:solidFill>
              </a:defRPr>
            </a:lvl1pPr>
          </a:lstStyle>
          <a:p>
            <a:r>
              <a:rPr lang="en-US"/>
              <a:t>Click to edit Master title style</a:t>
            </a:r>
          </a:p>
        </p:txBody>
      </p:sp>
      <p:sp>
        <p:nvSpPr>
          <p:cNvPr id="3" name="Date Placeholder 2"/>
          <p:cNvSpPr>
            <a:spLocks noGrp="1"/>
          </p:cNvSpPr>
          <p:nvPr>
            <p:ph type="dt" sz="half" idx="10"/>
          </p:nvPr>
        </p:nvSpPr>
        <p:spPr>
          <a:xfrm>
            <a:off x="1097280" y="6459785"/>
            <a:ext cx="2472271" cy="365125"/>
          </a:xfrm>
          <a:prstGeom prst="rect">
            <a:avLst/>
          </a:prstGeom>
        </p:spPr>
        <p:txBody>
          <a:bodyPr/>
          <a:lstStyle/>
          <a:p>
            <a:endParaRPr lang="en-US"/>
          </a:p>
        </p:txBody>
      </p:sp>
      <p:sp>
        <p:nvSpPr>
          <p:cNvPr id="4" name="Footer Placeholder 3"/>
          <p:cNvSpPr>
            <a:spLocks noGrp="1"/>
          </p:cNvSpPr>
          <p:nvPr>
            <p:ph type="ftr" sz="quarter" idx="11"/>
          </p:nvPr>
        </p:nvSpPr>
        <p:spPr>
          <a:xfrm>
            <a:off x="3686185" y="6459785"/>
            <a:ext cx="4822804"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9900458" y="6459785"/>
            <a:ext cx="1312025" cy="365125"/>
          </a:xfrm>
          <a:prstGeom prst="rect">
            <a:avLst/>
          </a:prstGeom>
        </p:spPr>
        <p:txBody>
          <a:bodyPr/>
          <a:lstStyle/>
          <a:p>
            <a:fld id="{4FAB73BC-B049-4115-A692-8D63A059BFB8}" type="slidenum">
              <a:rPr lang="en-US" smtClean="0"/>
              <a:t>‹#›</a:t>
            </a:fld>
            <a:endParaRPr lang="en-US"/>
          </a:p>
        </p:txBody>
      </p:sp>
      <p:pic>
        <p:nvPicPr>
          <p:cNvPr id="6" name="Picture 5" descr="Office of Planning and Research Logo">
            <a:extLst>
              <a:ext uri="{FF2B5EF4-FFF2-40B4-BE49-F238E27FC236}">
                <a16:creationId xmlns:a16="http://schemas.microsoft.com/office/drawing/2014/main" id="{15A79D17-9E3B-4FCE-9D5D-3F1A534C283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69255" y="248880"/>
            <a:ext cx="1419545" cy="1420728"/>
          </a:xfrm>
          <a:prstGeom prst="rect">
            <a:avLst/>
          </a:prstGeom>
        </p:spPr>
      </p:pic>
    </p:spTree>
    <p:extLst>
      <p:ext uri="{BB962C8B-B14F-4D97-AF65-F5344CB8AC3E}">
        <p14:creationId xmlns:p14="http://schemas.microsoft.com/office/powerpoint/2010/main" val="2541253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rgbClr val="6CB82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a:xfrm>
            <a:off x="1097280" y="6459785"/>
            <a:ext cx="2472271" cy="365125"/>
          </a:xfrm>
          <a:prstGeom prst="rect">
            <a:avLst/>
          </a:prstGeom>
        </p:spPr>
        <p:txBody>
          <a:bodyPr/>
          <a:lstStyle/>
          <a:p>
            <a:endParaRPr lang="en-US"/>
          </a:p>
        </p:txBody>
      </p:sp>
      <p:sp>
        <p:nvSpPr>
          <p:cNvPr id="8" name="Footer Placeholder 7"/>
          <p:cNvSpPr>
            <a:spLocks noGrp="1"/>
          </p:cNvSpPr>
          <p:nvPr>
            <p:ph type="ftr" sz="quarter" idx="11"/>
          </p:nvPr>
        </p:nvSpPr>
        <p:spPr>
          <a:xfrm>
            <a:off x="3686185" y="6459785"/>
            <a:ext cx="4822804" cy="365125"/>
          </a:xfrm>
          <a:prstGeom prst="rect">
            <a:avLst/>
          </a:prstGeom>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a:xfrm>
            <a:off x="9900458" y="6459785"/>
            <a:ext cx="1312025" cy="365125"/>
          </a:xfrm>
          <a:prstGeom prst="rect">
            <a:avLst/>
          </a:prstGeom>
        </p:spPr>
        <p:txBody>
          <a:bodyPr/>
          <a:lstStyle/>
          <a:p>
            <a:fld id="{4FAB73BC-B049-4115-A692-8D63A059BFB8}" type="slidenum">
              <a:rPr lang="en-US" smtClean="0"/>
              <a:pPr/>
              <a:t>‹#›</a:t>
            </a:fld>
            <a:endParaRPr lang="en-US"/>
          </a:p>
        </p:txBody>
      </p:sp>
      <p:pic>
        <p:nvPicPr>
          <p:cNvPr id="10" name="Picture 9" descr="Office of Planning and Research Logo">
            <a:extLst>
              <a:ext uri="{FF2B5EF4-FFF2-40B4-BE49-F238E27FC236}">
                <a16:creationId xmlns:a16="http://schemas.microsoft.com/office/drawing/2014/main" id="{6A1A23BB-95F5-43C4-91B8-1B522B1018D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69255" y="248880"/>
            <a:ext cx="1419545" cy="1420728"/>
          </a:xfrm>
          <a:prstGeom prst="rect">
            <a:avLst/>
          </a:prstGeom>
        </p:spPr>
      </p:pic>
    </p:spTree>
    <p:extLst>
      <p:ext uri="{BB962C8B-B14F-4D97-AF65-F5344CB8AC3E}">
        <p14:creationId xmlns:p14="http://schemas.microsoft.com/office/powerpoint/2010/main" val="38728062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rgbClr val="6CB82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48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lvl1pPr>
              <a:defRPr sz="3200"/>
            </a:lvl1pPr>
            <a:lvl2pPr>
              <a:defRPr sz="28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2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a:prstGeom prst="rect">
            <a:avLst/>
          </a:prstGeom>
        </p:spPr>
        <p:txBody>
          <a:bodyPr/>
          <a:lstStyle>
            <a:lvl1pPr algn="l">
              <a:defRPr/>
            </a:lvl1pPr>
          </a:lstStyle>
          <a:p>
            <a:endParaRPr lang="en-US"/>
          </a:p>
        </p:txBody>
      </p:sp>
      <p:sp>
        <p:nvSpPr>
          <p:cNvPr id="6" name="Footer Placeholder 5"/>
          <p:cNvSpPr>
            <a:spLocks noGrp="1"/>
          </p:cNvSpPr>
          <p:nvPr>
            <p:ph type="ftr" sz="quarter" idx="11"/>
          </p:nvPr>
        </p:nvSpPr>
        <p:spPr>
          <a:xfrm>
            <a:off x="4800600" y="6459785"/>
            <a:ext cx="4648200" cy="365125"/>
          </a:xfrm>
          <a:prstGeom prst="rect">
            <a:avLst/>
          </a:prstGeom>
        </p:spPr>
        <p:txBody>
          <a:bodyPr/>
          <a:lstStyle>
            <a:lvl1pPr algn="l">
              <a:defRPr>
                <a:solidFill>
                  <a:schemeClr val="bg1"/>
                </a:solidFill>
              </a:defRPr>
            </a:lvl1pPr>
          </a:lstStyle>
          <a:p>
            <a:endParaRPr lang="en-US"/>
          </a:p>
        </p:txBody>
      </p:sp>
      <p:sp>
        <p:nvSpPr>
          <p:cNvPr id="7" name="Slide Number Placeholder 6"/>
          <p:cNvSpPr>
            <a:spLocks noGrp="1"/>
          </p:cNvSpPr>
          <p:nvPr>
            <p:ph type="sldNum" sz="quarter" idx="12"/>
          </p:nvPr>
        </p:nvSpPr>
        <p:spPr>
          <a:xfrm>
            <a:off x="9900458" y="6459785"/>
            <a:ext cx="1312025" cy="365125"/>
          </a:xfrm>
          <a:prstGeom prst="rect">
            <a:avLst/>
          </a:prstGeom>
        </p:spPr>
        <p:txBody>
          <a:bodyPr/>
          <a:lstStyle>
            <a:lvl1pPr>
              <a:defRPr>
                <a:solidFill>
                  <a:schemeClr val="bg1"/>
                </a:solidFill>
              </a:defRPr>
            </a:lvl1pPr>
          </a:lstStyle>
          <a:p>
            <a:fld id="{4FAB73BC-B049-4115-A692-8D63A059BFB8}" type="slidenum">
              <a:rPr lang="en-US" smtClean="0"/>
              <a:pPr/>
              <a:t>‹#›</a:t>
            </a:fld>
            <a:endParaRPr lang="en-US"/>
          </a:p>
        </p:txBody>
      </p:sp>
      <p:pic>
        <p:nvPicPr>
          <p:cNvPr id="10" name="Picture 9" descr="Office of Planning and Research Logo">
            <a:extLst>
              <a:ext uri="{FF2B5EF4-FFF2-40B4-BE49-F238E27FC236}">
                <a16:creationId xmlns:a16="http://schemas.microsoft.com/office/drawing/2014/main" id="{D6319BBD-E150-44C0-BA3F-244D9841D5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69255" y="248880"/>
            <a:ext cx="1419545" cy="1420728"/>
          </a:xfrm>
          <a:prstGeom prst="rect">
            <a:avLst/>
          </a:prstGeom>
        </p:spPr>
      </p:pic>
    </p:spTree>
    <p:extLst>
      <p:ext uri="{BB962C8B-B14F-4D97-AF65-F5344CB8AC3E}">
        <p14:creationId xmlns:p14="http://schemas.microsoft.com/office/powerpoint/2010/main" val="3613877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0F85C-1B4F-4834-BB81-53B965FCEF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156DCD-BFCA-4CDF-A79B-CB5DB8B4BFA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983327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rgbClr val="6CB82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48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solidFill>
            <a:schemeClr val="bg1"/>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2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1097280" y="6459785"/>
            <a:ext cx="2472271" cy="365125"/>
          </a:xfrm>
          <a:prstGeom prst="rect">
            <a:avLst/>
          </a:prstGeom>
        </p:spPr>
        <p:txBody>
          <a:bodyPr/>
          <a:lstStyle/>
          <a:p>
            <a:endParaRPr lang="en-US"/>
          </a:p>
        </p:txBody>
      </p:sp>
      <p:sp>
        <p:nvSpPr>
          <p:cNvPr id="6" name="Footer Placeholder 5"/>
          <p:cNvSpPr>
            <a:spLocks noGrp="1"/>
          </p:cNvSpPr>
          <p:nvPr>
            <p:ph type="ftr" sz="quarter" idx="11"/>
          </p:nvPr>
        </p:nvSpPr>
        <p:spPr>
          <a:xfrm>
            <a:off x="3686185" y="6459785"/>
            <a:ext cx="4822804"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9900458" y="6459785"/>
            <a:ext cx="1312025" cy="365125"/>
          </a:xfrm>
          <a:prstGeom prst="rect">
            <a:avLst/>
          </a:prstGeom>
        </p:spPr>
        <p:txBody>
          <a:bodyPr/>
          <a:lstStyle/>
          <a:p>
            <a:fld id="{4FAB73BC-B049-4115-A692-8D63A059BFB8}" type="slidenum">
              <a:rPr lang="en-US" smtClean="0"/>
              <a:t>‹#›</a:t>
            </a:fld>
            <a:endParaRPr lang="en-US"/>
          </a:p>
        </p:txBody>
      </p:sp>
      <p:pic>
        <p:nvPicPr>
          <p:cNvPr id="10" name="Picture 9" descr="Office of Planning and Research Logo">
            <a:extLst>
              <a:ext uri="{FF2B5EF4-FFF2-40B4-BE49-F238E27FC236}">
                <a16:creationId xmlns:a16="http://schemas.microsoft.com/office/drawing/2014/main" id="{E2D2E720-AC20-4AFE-A853-743A8CACC0A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17405" y="5074920"/>
            <a:ext cx="1419545" cy="1420728"/>
          </a:xfrm>
          <a:prstGeom prst="rect">
            <a:avLst/>
          </a:prstGeom>
        </p:spPr>
      </p:pic>
      <p:cxnSp>
        <p:nvCxnSpPr>
          <p:cNvPr id="12" name="Straight Connector 11">
            <a:extLst>
              <a:ext uri="{FF2B5EF4-FFF2-40B4-BE49-F238E27FC236}">
                <a16:creationId xmlns:a16="http://schemas.microsoft.com/office/drawing/2014/main" id="{F9A5CDA6-474B-4983-9700-2F1AD3529334}"/>
              </a:ext>
            </a:extLst>
          </p:cNvPr>
          <p:cNvCxnSpPr/>
          <p:nvPr userDrawn="1"/>
        </p:nvCxnSpPr>
        <p:spPr>
          <a:xfrm>
            <a:off x="1097280" y="5897880"/>
            <a:ext cx="7411709" cy="0"/>
          </a:xfrm>
          <a:prstGeom prst="line">
            <a:avLst/>
          </a:prstGeom>
          <a:ln w="12700">
            <a:solidFill>
              <a:srgbClr val="6CB82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36493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97280" y="6459785"/>
            <a:ext cx="2472271" cy="365125"/>
          </a:xfrm>
          <a:prstGeom prst="rect">
            <a:avLst/>
          </a:prstGeom>
        </p:spPr>
        <p:txBody>
          <a:bodyPr/>
          <a:lstStyle/>
          <a:p>
            <a:endParaRPr lang="en-US"/>
          </a:p>
        </p:txBody>
      </p:sp>
      <p:sp>
        <p:nvSpPr>
          <p:cNvPr id="5" name="Footer Placeholder 4"/>
          <p:cNvSpPr>
            <a:spLocks noGrp="1"/>
          </p:cNvSpPr>
          <p:nvPr>
            <p:ph type="ftr" sz="quarter" idx="11"/>
          </p:nvPr>
        </p:nvSpPr>
        <p:spPr>
          <a:xfrm>
            <a:off x="3686185" y="6459785"/>
            <a:ext cx="4822804"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9900458" y="6459785"/>
            <a:ext cx="1312025" cy="365125"/>
          </a:xfrm>
          <a:prstGeom prst="rect">
            <a:avLst/>
          </a:prstGeom>
        </p:spPr>
        <p:txBody>
          <a:bodyPr/>
          <a:lstStyle/>
          <a:p>
            <a:fld id="{4FAB73BC-B049-4115-A692-8D63A059BFB8}" type="slidenum">
              <a:rPr lang="en-US" smtClean="0"/>
              <a:t>‹#›</a:t>
            </a:fld>
            <a:endParaRPr lang="en-US"/>
          </a:p>
        </p:txBody>
      </p:sp>
      <p:pic>
        <p:nvPicPr>
          <p:cNvPr id="7" name="Picture 6" descr="Office of Planning and Research Logo">
            <a:extLst>
              <a:ext uri="{FF2B5EF4-FFF2-40B4-BE49-F238E27FC236}">
                <a16:creationId xmlns:a16="http://schemas.microsoft.com/office/drawing/2014/main" id="{7DB5B5A5-5F4C-49E1-B873-6E9F66CAE3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10664505" y="4906606"/>
            <a:ext cx="1419545" cy="1420728"/>
          </a:xfrm>
          <a:prstGeom prst="rect">
            <a:avLst/>
          </a:prstGeom>
        </p:spPr>
      </p:pic>
    </p:spTree>
    <p:extLst>
      <p:ext uri="{BB962C8B-B14F-4D97-AF65-F5344CB8AC3E}">
        <p14:creationId xmlns:p14="http://schemas.microsoft.com/office/powerpoint/2010/main" val="312932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rgbClr val="6CB82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97280" y="6459785"/>
            <a:ext cx="2472271" cy="365125"/>
          </a:xfrm>
          <a:prstGeom prst="rect">
            <a:avLst/>
          </a:prstGeom>
        </p:spPr>
        <p:txBody>
          <a:bodyPr/>
          <a:lstStyle/>
          <a:p>
            <a:endParaRPr lang="en-US"/>
          </a:p>
        </p:txBody>
      </p:sp>
      <p:sp>
        <p:nvSpPr>
          <p:cNvPr id="5" name="Footer Placeholder 4"/>
          <p:cNvSpPr>
            <a:spLocks noGrp="1"/>
          </p:cNvSpPr>
          <p:nvPr>
            <p:ph type="ftr" sz="quarter" idx="11"/>
          </p:nvPr>
        </p:nvSpPr>
        <p:spPr>
          <a:xfrm>
            <a:off x="3686185" y="6459785"/>
            <a:ext cx="4822804"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9900458" y="6459785"/>
            <a:ext cx="1312025" cy="365125"/>
          </a:xfrm>
          <a:prstGeom prst="rect">
            <a:avLst/>
          </a:prstGeom>
        </p:spPr>
        <p:txBody>
          <a:bodyPr/>
          <a:lstStyle/>
          <a:p>
            <a:fld id="{4FAB73BC-B049-4115-A692-8D63A059BFB8}" type="slidenum">
              <a:rPr lang="en-US" smtClean="0"/>
              <a:t>‹#›</a:t>
            </a:fld>
            <a:endParaRPr lang="en-US"/>
          </a:p>
        </p:txBody>
      </p:sp>
      <p:pic>
        <p:nvPicPr>
          <p:cNvPr id="9" name="Picture 8" descr="Office of Planning and Research Logo">
            <a:extLst>
              <a:ext uri="{FF2B5EF4-FFF2-40B4-BE49-F238E27FC236}">
                <a16:creationId xmlns:a16="http://schemas.microsoft.com/office/drawing/2014/main" id="{99999CD0-5FB8-458E-ADBF-6CD1E8E0D2A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10644027" y="4753302"/>
            <a:ext cx="1419545" cy="1420728"/>
          </a:xfrm>
          <a:prstGeom prst="rect">
            <a:avLst/>
          </a:prstGeom>
        </p:spPr>
      </p:pic>
    </p:spTree>
    <p:extLst>
      <p:ext uri="{BB962C8B-B14F-4D97-AF65-F5344CB8AC3E}">
        <p14:creationId xmlns:p14="http://schemas.microsoft.com/office/powerpoint/2010/main" val="28160553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60419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E482DC-2269-4F26-9D2A-7E44B1A4CD85}" type="slidenum">
              <a:rPr lang="en-US" dirty="0"/>
              <a:t>‹#›</a:t>
            </a:fld>
            <a:endParaRPr lang="en-US"/>
          </a:p>
        </p:txBody>
      </p:sp>
    </p:spTree>
    <p:extLst>
      <p:ext uri="{BB962C8B-B14F-4D97-AF65-F5344CB8AC3E}">
        <p14:creationId xmlns:p14="http://schemas.microsoft.com/office/powerpoint/2010/main" val="7353869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03692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6897252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7705803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0558213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1476656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4E924-CB90-43AE-8F85-05893524AA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1EFB7AD-B03B-41D8-A8DC-B4678B09EC6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15E0C02-E206-416B-815A-4DBF2D901461}"/>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C278C776-02B5-4FAD-BD09-54F84256D11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424AA73-BC7C-4370-9A54-6203CC0805B4}"/>
              </a:ext>
            </a:extLst>
          </p:cNvPr>
          <p:cNvSpPr>
            <a:spLocks noGrp="1"/>
          </p:cNvSpPr>
          <p:nvPr>
            <p:ph type="sldNum" sz="quarter" idx="12"/>
          </p:nvPr>
        </p:nvSpPr>
        <p:spPr>
          <a:xfrm>
            <a:off x="8610600" y="6356350"/>
            <a:ext cx="2743200" cy="365125"/>
          </a:xfrm>
          <a:prstGeom prst="rect">
            <a:avLst/>
          </a:prstGeom>
        </p:spPr>
        <p:txBody>
          <a:bodyPr/>
          <a:lstStyle/>
          <a:p>
            <a:fld id="{BAF726C5-F6E2-4615-8EF0-09504C0E120C}" type="slidenum">
              <a:rPr lang="en-US" smtClean="0"/>
              <a:t>‹#›</a:t>
            </a:fld>
            <a:endParaRPr lang="en-US"/>
          </a:p>
        </p:txBody>
      </p:sp>
    </p:spTree>
    <p:extLst>
      <p:ext uri="{BB962C8B-B14F-4D97-AF65-F5344CB8AC3E}">
        <p14:creationId xmlns:p14="http://schemas.microsoft.com/office/powerpoint/2010/main" val="21315251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a:p>
        </p:txBody>
      </p:sp>
    </p:spTree>
    <p:extLst>
      <p:ext uri="{BB962C8B-B14F-4D97-AF65-F5344CB8AC3E}">
        <p14:creationId xmlns:p14="http://schemas.microsoft.com/office/powerpoint/2010/main" val="9333363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3374864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5760405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4665971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3" name="Picture 2" descr="A picture containing underwear, table&#10;&#10;Description automatically generated">
            <a:extLst>
              <a:ext uri="{FF2B5EF4-FFF2-40B4-BE49-F238E27FC236}">
                <a16:creationId xmlns:a16="http://schemas.microsoft.com/office/drawing/2014/main" id="{4009DFFA-C15A-4771-8ADA-19730FAF4CA7}"/>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99" y="0"/>
            <a:ext cx="12192001" cy="6860953"/>
          </a:xfrm>
          <a:prstGeom prst="rect">
            <a:avLst/>
          </a:prstGeom>
        </p:spPr>
      </p:pic>
      <p:sp>
        <p:nvSpPr>
          <p:cNvPr id="8" name="Rectangle 7">
            <a:extLst>
              <a:ext uri="{FF2B5EF4-FFF2-40B4-BE49-F238E27FC236}">
                <a16:creationId xmlns:a16="http://schemas.microsoft.com/office/drawing/2014/main" id="{7B61196C-804C-41E3-85CD-820AAEBF5D82}"/>
              </a:ext>
            </a:extLst>
          </p:cNvPr>
          <p:cNvSpPr/>
          <p:nvPr userDrawn="1"/>
        </p:nvSpPr>
        <p:spPr>
          <a:xfrm>
            <a:off x="85818" y="85817"/>
            <a:ext cx="12020166" cy="6684886"/>
          </a:xfrm>
          <a:prstGeom prst="rect">
            <a:avLst/>
          </a:prstGeom>
          <a:noFill/>
          <a:ln w="177800" cap="sq">
            <a:gradFill flip="none" rotWithShape="1">
              <a:gsLst>
                <a:gs pos="100000">
                  <a:schemeClr val="accent2">
                    <a:lumMod val="20000"/>
                    <a:lumOff val="80000"/>
                    <a:alpha val="30000"/>
                  </a:schemeClr>
                </a:gs>
                <a:gs pos="0">
                  <a:srgbClr val="3E5A82">
                    <a:lumMod val="80000"/>
                    <a:alpha val="60000"/>
                  </a:srgbClr>
                </a:gs>
                <a:gs pos="60000">
                  <a:schemeClr val="accent2">
                    <a:lumMod val="60000"/>
                    <a:lumOff val="40000"/>
                    <a:alpha val="50000"/>
                  </a:schemeClr>
                </a:gs>
              </a:gsLst>
              <a:lin ang="5400000" scaled="0"/>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30783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Section Title">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03E9F445-B46B-4E3E-81A8-5DDB5639CC3F}"/>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99" y="0"/>
            <a:ext cx="12192100" cy="6860953"/>
          </a:xfrm>
          <a:prstGeom prst="rect">
            <a:avLst/>
          </a:prstGeom>
        </p:spPr>
      </p:pic>
      <p:sp>
        <p:nvSpPr>
          <p:cNvPr id="6" name="Rectangle 5">
            <a:extLst>
              <a:ext uri="{FF2B5EF4-FFF2-40B4-BE49-F238E27FC236}">
                <a16:creationId xmlns:a16="http://schemas.microsoft.com/office/drawing/2014/main" id="{E1F06EC7-9052-4F8E-9660-73C9E77E52D0}"/>
              </a:ext>
            </a:extLst>
          </p:cNvPr>
          <p:cNvSpPr/>
          <p:nvPr userDrawn="1"/>
        </p:nvSpPr>
        <p:spPr>
          <a:xfrm>
            <a:off x="85818" y="85817"/>
            <a:ext cx="12020166" cy="6684886"/>
          </a:xfrm>
          <a:prstGeom prst="rect">
            <a:avLst/>
          </a:prstGeom>
          <a:noFill/>
          <a:ln w="177800" cap="sq">
            <a:gradFill flip="none" rotWithShape="1">
              <a:gsLst>
                <a:gs pos="100000">
                  <a:schemeClr val="accent2">
                    <a:lumMod val="20000"/>
                    <a:lumOff val="80000"/>
                    <a:alpha val="30000"/>
                  </a:schemeClr>
                </a:gs>
                <a:gs pos="0">
                  <a:srgbClr val="3E5A82">
                    <a:lumMod val="80000"/>
                    <a:alpha val="60000"/>
                  </a:srgbClr>
                </a:gs>
                <a:gs pos="60000">
                  <a:schemeClr val="accent2">
                    <a:lumMod val="60000"/>
                    <a:lumOff val="40000"/>
                    <a:alpha val="50000"/>
                  </a:schemeClr>
                </a:gs>
              </a:gsLst>
              <a:lin ang="5400000" scaled="0"/>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CEB604DC-233B-4718-981A-5347CB1BAF52}"/>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048323" y="5927833"/>
            <a:ext cx="1885021" cy="712693"/>
          </a:xfrm>
          <a:prstGeom prst="rect">
            <a:avLst/>
          </a:prstGeom>
        </p:spPr>
      </p:pic>
    </p:spTree>
    <p:extLst>
      <p:ext uri="{BB962C8B-B14F-4D97-AF65-F5344CB8AC3E}">
        <p14:creationId xmlns:p14="http://schemas.microsoft.com/office/powerpoint/2010/main" val="4236864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3484E-D24C-4898-9C4D-47234767FE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2C0CEA-1562-4201-AF3E-1788EF8B3BF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7326342-7057-4EC9-8DE8-CBFA8BF4F56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02B2013-1F5A-4976-8CC9-9FE2EA83B1B9}"/>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AF03D421-370A-47F7-96C5-57565FDFC54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13722EF-21B6-4457-8554-EB01E2B5FD33}"/>
              </a:ext>
            </a:extLst>
          </p:cNvPr>
          <p:cNvSpPr>
            <a:spLocks noGrp="1"/>
          </p:cNvSpPr>
          <p:nvPr>
            <p:ph type="sldNum" sz="quarter" idx="12"/>
          </p:nvPr>
        </p:nvSpPr>
        <p:spPr>
          <a:xfrm>
            <a:off x="8610600" y="6356350"/>
            <a:ext cx="2743200" cy="365125"/>
          </a:xfrm>
          <a:prstGeom prst="rect">
            <a:avLst/>
          </a:prstGeom>
        </p:spPr>
        <p:txBody>
          <a:bodyPr/>
          <a:lstStyle/>
          <a:p>
            <a:fld id="{BAF726C5-F6E2-4615-8EF0-09504C0E120C}" type="slidenum">
              <a:rPr lang="en-US" smtClean="0"/>
              <a:t>‹#›</a:t>
            </a:fld>
            <a:endParaRPr lang="en-US"/>
          </a:p>
        </p:txBody>
      </p:sp>
    </p:spTree>
    <p:extLst>
      <p:ext uri="{BB962C8B-B14F-4D97-AF65-F5344CB8AC3E}">
        <p14:creationId xmlns:p14="http://schemas.microsoft.com/office/powerpoint/2010/main" val="2062830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3AC60-56D3-485B-B59B-D5D289CE46B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E12193C-CD5D-4F53-BED0-8EDD5D363F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E3C79F6-471A-483B-8318-9DF519DEAEE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3B3C44-9DC1-472E-AF4F-CEB1003AF0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65C39BD-8AB9-4057-BB57-EEA01826030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9211103-62AA-46B0-AB7F-F420E31BB9EF}"/>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404FCD0B-35C9-4764-BBD6-159BA36C7ED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BFF8B113-0FDF-43C2-B00F-6988BE5AB5FB}"/>
              </a:ext>
            </a:extLst>
          </p:cNvPr>
          <p:cNvSpPr>
            <a:spLocks noGrp="1"/>
          </p:cNvSpPr>
          <p:nvPr>
            <p:ph type="sldNum" sz="quarter" idx="12"/>
          </p:nvPr>
        </p:nvSpPr>
        <p:spPr>
          <a:xfrm>
            <a:off x="8610600" y="6356350"/>
            <a:ext cx="2743200" cy="365125"/>
          </a:xfrm>
          <a:prstGeom prst="rect">
            <a:avLst/>
          </a:prstGeom>
        </p:spPr>
        <p:txBody>
          <a:bodyPr/>
          <a:lstStyle/>
          <a:p>
            <a:fld id="{BAF726C5-F6E2-4615-8EF0-09504C0E120C}" type="slidenum">
              <a:rPr lang="en-US" smtClean="0"/>
              <a:t>‹#›</a:t>
            </a:fld>
            <a:endParaRPr lang="en-US"/>
          </a:p>
        </p:txBody>
      </p:sp>
    </p:spTree>
    <p:extLst>
      <p:ext uri="{BB962C8B-B14F-4D97-AF65-F5344CB8AC3E}">
        <p14:creationId xmlns:p14="http://schemas.microsoft.com/office/powerpoint/2010/main" val="4028842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66E4B-DBA0-474D-A8AF-8BE35BDB451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AB1446D-CB46-4EE2-9A2D-42B6C4EDF7F5}"/>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D825173B-3FAC-43E4-B7F6-C15F894DE3E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4FEEBD4-C5E5-4912-847B-AA2A25EF6FD5}"/>
              </a:ext>
            </a:extLst>
          </p:cNvPr>
          <p:cNvSpPr>
            <a:spLocks noGrp="1"/>
          </p:cNvSpPr>
          <p:nvPr>
            <p:ph type="sldNum" sz="quarter" idx="12"/>
          </p:nvPr>
        </p:nvSpPr>
        <p:spPr>
          <a:xfrm>
            <a:off x="8610600" y="6356350"/>
            <a:ext cx="2743200" cy="365125"/>
          </a:xfrm>
          <a:prstGeom prst="rect">
            <a:avLst/>
          </a:prstGeom>
        </p:spPr>
        <p:txBody>
          <a:bodyPr/>
          <a:lstStyle/>
          <a:p>
            <a:fld id="{BAF726C5-F6E2-4615-8EF0-09504C0E120C}" type="slidenum">
              <a:rPr lang="en-US" smtClean="0"/>
              <a:t>‹#›</a:t>
            </a:fld>
            <a:endParaRPr lang="en-US"/>
          </a:p>
        </p:txBody>
      </p:sp>
    </p:spTree>
    <p:extLst>
      <p:ext uri="{BB962C8B-B14F-4D97-AF65-F5344CB8AC3E}">
        <p14:creationId xmlns:p14="http://schemas.microsoft.com/office/powerpoint/2010/main" val="3408436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6961C7-02A3-4DFE-A46B-0866E253D714}"/>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148DB3FD-2E0D-4260-8095-84A355D4A96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A36F1CD7-C6D3-4A08-B32F-FE08B271E6CE}"/>
              </a:ext>
            </a:extLst>
          </p:cNvPr>
          <p:cNvSpPr>
            <a:spLocks noGrp="1"/>
          </p:cNvSpPr>
          <p:nvPr>
            <p:ph type="sldNum" sz="quarter" idx="12"/>
          </p:nvPr>
        </p:nvSpPr>
        <p:spPr>
          <a:xfrm>
            <a:off x="8610600" y="6356350"/>
            <a:ext cx="2743200" cy="365125"/>
          </a:xfrm>
          <a:prstGeom prst="rect">
            <a:avLst/>
          </a:prstGeom>
        </p:spPr>
        <p:txBody>
          <a:bodyPr/>
          <a:lstStyle/>
          <a:p>
            <a:fld id="{BAF726C5-F6E2-4615-8EF0-09504C0E120C}" type="slidenum">
              <a:rPr lang="en-US" smtClean="0"/>
              <a:t>‹#›</a:t>
            </a:fld>
            <a:endParaRPr lang="en-US"/>
          </a:p>
        </p:txBody>
      </p:sp>
    </p:spTree>
    <p:extLst>
      <p:ext uri="{BB962C8B-B14F-4D97-AF65-F5344CB8AC3E}">
        <p14:creationId xmlns:p14="http://schemas.microsoft.com/office/powerpoint/2010/main" val="3128484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1DD4E-377C-4474-98A9-0BEB51C8FD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7430FD5-EEC2-4CD7-8F5A-F9C207989A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69B21C-19F8-4061-942E-EF6FCA6B3F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825EAE-578D-470E-BF75-4A8657DD1A79}"/>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8163A0C3-2B9D-4DEC-AF77-C96C8D8780E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47B7DC0-53D2-4036-BEC9-74434615E429}"/>
              </a:ext>
            </a:extLst>
          </p:cNvPr>
          <p:cNvSpPr>
            <a:spLocks noGrp="1"/>
          </p:cNvSpPr>
          <p:nvPr>
            <p:ph type="sldNum" sz="quarter" idx="12"/>
          </p:nvPr>
        </p:nvSpPr>
        <p:spPr>
          <a:xfrm>
            <a:off x="8610600" y="6356350"/>
            <a:ext cx="2743200" cy="365125"/>
          </a:xfrm>
          <a:prstGeom prst="rect">
            <a:avLst/>
          </a:prstGeom>
        </p:spPr>
        <p:txBody>
          <a:bodyPr/>
          <a:lstStyle/>
          <a:p>
            <a:fld id="{BAF726C5-F6E2-4615-8EF0-09504C0E120C}" type="slidenum">
              <a:rPr lang="en-US" smtClean="0"/>
              <a:t>‹#›</a:t>
            </a:fld>
            <a:endParaRPr lang="en-US"/>
          </a:p>
        </p:txBody>
      </p:sp>
    </p:spTree>
    <p:extLst>
      <p:ext uri="{BB962C8B-B14F-4D97-AF65-F5344CB8AC3E}">
        <p14:creationId xmlns:p14="http://schemas.microsoft.com/office/powerpoint/2010/main" val="3436624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96990-A1EE-4F12-9957-D4C8BDA9F6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33B8EF5-595D-44A9-A510-8F48E8EBAE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EDDF21B-849B-4B76-BD6C-285F8B3924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C78C6E-E616-4536-AE6D-CC0FE12E45F1}"/>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380C4474-0657-451C-BE7B-14DC53ECBC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FB39040-1BB9-4CC8-BD2A-AA8677941B76}"/>
              </a:ext>
            </a:extLst>
          </p:cNvPr>
          <p:cNvSpPr>
            <a:spLocks noGrp="1"/>
          </p:cNvSpPr>
          <p:nvPr>
            <p:ph type="sldNum" sz="quarter" idx="12"/>
          </p:nvPr>
        </p:nvSpPr>
        <p:spPr>
          <a:xfrm>
            <a:off x="8610600" y="6356350"/>
            <a:ext cx="2743200" cy="365125"/>
          </a:xfrm>
          <a:prstGeom prst="rect">
            <a:avLst/>
          </a:prstGeom>
        </p:spPr>
        <p:txBody>
          <a:bodyPr/>
          <a:lstStyle/>
          <a:p>
            <a:fld id="{BAF726C5-F6E2-4615-8EF0-09504C0E120C}" type="slidenum">
              <a:rPr lang="en-US" smtClean="0"/>
              <a:t>‹#›</a:t>
            </a:fld>
            <a:endParaRPr lang="en-US"/>
          </a:p>
        </p:txBody>
      </p:sp>
    </p:spTree>
    <p:extLst>
      <p:ext uri="{BB962C8B-B14F-4D97-AF65-F5344CB8AC3E}">
        <p14:creationId xmlns:p14="http://schemas.microsoft.com/office/powerpoint/2010/main" val="937309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E9BE8F-E3B1-407E-B9C5-49ED650554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41521C2-5307-4C2B-8C4E-B3DD55FEE5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69289069"/>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p:cNvSpPr/>
          <p:nvPr/>
        </p:nvSpPr>
        <p:spPr>
          <a:xfrm>
            <a:off x="15" y="6334316"/>
            <a:ext cx="12188825" cy="64008"/>
          </a:xfrm>
          <a:prstGeom prst="rect">
            <a:avLst/>
          </a:prstGeom>
          <a:solidFill>
            <a:srgbClr val="6CB82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Office of Planning and Research Logo">
            <a:extLst>
              <a:ext uri="{FF2B5EF4-FFF2-40B4-BE49-F238E27FC236}">
                <a16:creationId xmlns:a16="http://schemas.microsoft.com/office/drawing/2014/main" id="{44F3104C-7FBB-43A7-A1EA-5D00662704C1}"/>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569255" y="248880"/>
            <a:ext cx="1419545" cy="1420728"/>
          </a:xfrm>
          <a:prstGeom prst="rect">
            <a:avLst/>
          </a:prstGeom>
        </p:spPr>
      </p:pic>
      <p:sp>
        <p:nvSpPr>
          <p:cNvPr id="12" name="Date Placeholder 6">
            <a:extLst>
              <a:ext uri="{FF2B5EF4-FFF2-40B4-BE49-F238E27FC236}">
                <a16:creationId xmlns:a16="http://schemas.microsoft.com/office/drawing/2014/main" id="{5E414383-EAEB-4765-A101-00BF21714AA9}"/>
              </a:ext>
            </a:extLst>
          </p:cNvPr>
          <p:cNvSpPr>
            <a:spLocks noGrp="1"/>
          </p:cNvSpPr>
          <p:nvPr>
            <p:ph type="dt" sz="half" idx="2"/>
          </p:nvPr>
        </p:nvSpPr>
        <p:spPr>
          <a:xfrm>
            <a:off x="1097280" y="6459785"/>
            <a:ext cx="2472271" cy="365125"/>
          </a:xfrm>
          <a:prstGeom prst="rect">
            <a:avLst/>
          </a:prstGeom>
        </p:spPr>
        <p:txBody>
          <a:bodyPr/>
          <a:lstStyle>
            <a:lvl1pPr>
              <a:defRPr sz="1400">
                <a:solidFill>
                  <a:schemeClr val="bg1"/>
                </a:solidFill>
              </a:defRPr>
            </a:lvl1pPr>
          </a:lstStyle>
          <a:p>
            <a:endParaRPr lang="en-US"/>
          </a:p>
        </p:txBody>
      </p:sp>
      <p:sp>
        <p:nvSpPr>
          <p:cNvPr id="13" name="Footer Placeholder 7">
            <a:extLst>
              <a:ext uri="{FF2B5EF4-FFF2-40B4-BE49-F238E27FC236}">
                <a16:creationId xmlns:a16="http://schemas.microsoft.com/office/drawing/2014/main" id="{76EBCEFC-E031-486A-923C-E4B8FA827415}"/>
              </a:ext>
            </a:extLst>
          </p:cNvPr>
          <p:cNvSpPr>
            <a:spLocks noGrp="1"/>
          </p:cNvSpPr>
          <p:nvPr>
            <p:ph type="ftr" sz="quarter" idx="3"/>
          </p:nvPr>
        </p:nvSpPr>
        <p:spPr>
          <a:xfrm>
            <a:off x="3686185" y="6459785"/>
            <a:ext cx="4822804" cy="365125"/>
          </a:xfrm>
          <a:prstGeom prst="rect">
            <a:avLst/>
          </a:prstGeom>
        </p:spPr>
        <p:txBody>
          <a:bodyPr/>
          <a:lstStyle>
            <a:lvl1pPr>
              <a:defRPr sz="1600">
                <a:solidFill>
                  <a:schemeClr val="bg1"/>
                </a:solidFill>
              </a:defRPr>
            </a:lvl1pPr>
          </a:lstStyle>
          <a:p>
            <a:pPr algn="ctr"/>
            <a:endParaRPr lang="en-US"/>
          </a:p>
        </p:txBody>
      </p:sp>
      <p:sp>
        <p:nvSpPr>
          <p:cNvPr id="14" name="Slide Number Placeholder 8">
            <a:extLst>
              <a:ext uri="{FF2B5EF4-FFF2-40B4-BE49-F238E27FC236}">
                <a16:creationId xmlns:a16="http://schemas.microsoft.com/office/drawing/2014/main" id="{6BB09B26-1DF4-4790-8CFD-AF1A7A4C50D7}"/>
              </a:ext>
            </a:extLst>
          </p:cNvPr>
          <p:cNvSpPr>
            <a:spLocks noGrp="1"/>
          </p:cNvSpPr>
          <p:nvPr>
            <p:ph type="sldNum" sz="quarter" idx="4"/>
          </p:nvPr>
        </p:nvSpPr>
        <p:spPr>
          <a:xfrm>
            <a:off x="9900458" y="6459785"/>
            <a:ext cx="1312025" cy="365125"/>
          </a:xfrm>
          <a:prstGeom prst="rect">
            <a:avLst/>
          </a:prstGeom>
        </p:spPr>
        <p:txBody>
          <a:bodyPr/>
          <a:lstStyle>
            <a:lvl1pPr>
              <a:defRPr sz="1600">
                <a:solidFill>
                  <a:schemeClr val="bg1"/>
                </a:solidFill>
              </a:defRPr>
            </a:lvl1pPr>
          </a:lstStyle>
          <a:p>
            <a:fld id="{4FAB73BC-B049-4115-A692-8D63A059BFB8}" type="slidenum">
              <a:rPr lang="en-US" smtClean="0"/>
              <a:pPr/>
              <a:t>‹#›</a:t>
            </a:fld>
            <a:endParaRPr lang="en-US"/>
          </a:p>
        </p:txBody>
      </p:sp>
    </p:spTree>
    <p:extLst>
      <p:ext uri="{BB962C8B-B14F-4D97-AF65-F5344CB8AC3E}">
        <p14:creationId xmlns:p14="http://schemas.microsoft.com/office/powerpoint/2010/main" val="1005933279"/>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hf sldNum="0" hdr="0" ftr="0" dt="0"/>
  <p:txStyles>
    <p:titleStyle>
      <a:lvl1pPr algn="l" defTabSz="914400" rtl="0" eaLnBrk="1" latinLnBrk="0" hangingPunct="1">
        <a:lnSpc>
          <a:spcPct val="85000"/>
        </a:lnSpc>
        <a:spcBef>
          <a:spcPct val="0"/>
        </a:spcBef>
        <a:buNone/>
        <a:defRPr sz="4800" kern="1200" spc="-50" baseline="0">
          <a:solidFill>
            <a:srgbClr val="501A65"/>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8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4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2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2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2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2828031"/>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microsoft.com/office/2018/10/relationships/comments" Target="../comments/modernComment_376_F145DAA0.xml"/><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pic>
        <p:nvPicPr>
          <p:cNvPr id="5" name="Picture 4" descr="mammoth mountain ski resort base area">
            <a:extLst>
              <a:ext uri="{FF2B5EF4-FFF2-40B4-BE49-F238E27FC236}">
                <a16:creationId xmlns:a16="http://schemas.microsoft.com/office/drawing/2014/main" id="{2D687C90-A1EE-4CD0-8526-0AFE109FB17F}"/>
              </a:ext>
            </a:extLst>
          </p:cNvPr>
          <p:cNvPicPr>
            <a:picLocks noChangeAspect="1"/>
          </p:cNvPicPr>
          <p:nvPr/>
        </p:nvPicPr>
        <p:blipFill rotWithShape="1">
          <a:blip r:embed="rId3" cstate="print">
            <a:alphaModFix amt="35000"/>
            <a:extLst>
              <a:ext uri="{28A0092B-C50C-407E-A947-70E740481C1C}">
                <a14:useLocalDpi xmlns:a14="http://schemas.microsoft.com/office/drawing/2010/main" val="0"/>
              </a:ext>
            </a:extLst>
          </a:blip>
          <a:srcRect t="18175" b="6717"/>
          <a:stretch/>
        </p:blipFill>
        <p:spPr>
          <a:xfrm>
            <a:off x="11218" y="5542"/>
            <a:ext cx="12180782" cy="6858000"/>
          </a:xfrm>
          <a:prstGeom prst="rect">
            <a:avLst/>
          </a:prstGeom>
        </p:spPr>
      </p:pic>
      <p:sp>
        <p:nvSpPr>
          <p:cNvPr id="4" name="Title 3">
            <a:extLst>
              <a:ext uri="{FF2B5EF4-FFF2-40B4-BE49-F238E27FC236}">
                <a16:creationId xmlns:a16="http://schemas.microsoft.com/office/drawing/2014/main" id="{816FF176-8B62-41B5-B455-65BFB37240EB}"/>
              </a:ext>
            </a:extLst>
          </p:cNvPr>
          <p:cNvSpPr>
            <a:spLocks noGrp="1"/>
          </p:cNvSpPr>
          <p:nvPr>
            <p:ph type="title"/>
          </p:nvPr>
        </p:nvSpPr>
        <p:spPr>
          <a:xfrm>
            <a:off x="1479239" y="3133656"/>
            <a:ext cx="9144000" cy="2900518"/>
          </a:xfrm>
        </p:spPr>
        <p:txBody>
          <a:bodyPr vert="horz" lIns="91440" tIns="45720" rIns="91440" bIns="45720" rtlCol="0" anchor="b">
            <a:normAutofit fontScale="90000"/>
          </a:bodyPr>
          <a:lstStyle/>
          <a:p>
            <a:pPr algn="ctr"/>
            <a:r>
              <a:rPr lang="en-US" sz="6600">
                <a:solidFill>
                  <a:srgbClr val="FFFFFF"/>
                </a:solidFill>
                <a:latin typeface="Amasis MT Pro"/>
                <a:ea typeface="Cambria"/>
              </a:rPr>
              <a:t>Integrated Climate Adaptation &amp; Resiliency Program (ICARP) </a:t>
            </a:r>
            <a:br>
              <a:rPr lang="en-US" sz="6600">
                <a:solidFill>
                  <a:srgbClr val="FFFFFF"/>
                </a:solidFill>
                <a:latin typeface="Amasis MT Pro"/>
                <a:ea typeface="Cambria"/>
              </a:rPr>
            </a:br>
            <a:br>
              <a:rPr lang="en-US" sz="6600" b="1">
                <a:solidFill>
                  <a:srgbClr val="FFFFFF"/>
                </a:solidFill>
                <a:ea typeface="Cambria"/>
              </a:rPr>
            </a:br>
            <a:r>
              <a:rPr lang="en-US" sz="7300" b="1">
                <a:solidFill>
                  <a:srgbClr val="FFFFFF"/>
                </a:solidFill>
                <a:ea typeface="Cambria"/>
              </a:rPr>
              <a:t>Grant Programs </a:t>
            </a:r>
            <a:br>
              <a:rPr lang="en-US" sz="6600">
                <a:solidFill>
                  <a:srgbClr val="FFFFFF"/>
                </a:solidFill>
                <a:latin typeface="Amasis MT Pro"/>
                <a:ea typeface="Cambria"/>
              </a:rPr>
            </a:br>
            <a:endParaRPr lang="en-US" sz="6600" b="1">
              <a:solidFill>
                <a:srgbClr val="FFFFFF"/>
              </a:solidFill>
              <a:latin typeface="Amasis MT Pro" panose="02040504050005020304" pitchFamily="18" charset="0"/>
              <a:ea typeface="Cambria" panose="02040503050406030204" pitchFamily="18" charset="0"/>
            </a:endParaRPr>
          </a:p>
        </p:txBody>
      </p:sp>
      <p:pic>
        <p:nvPicPr>
          <p:cNvPr id="6" name="Picture 5" descr="Office of Planning and Research Logo">
            <a:extLst>
              <a:ext uri="{FF2B5EF4-FFF2-40B4-BE49-F238E27FC236}">
                <a16:creationId xmlns:a16="http://schemas.microsoft.com/office/drawing/2014/main" id="{D93F591A-3FB8-4589-B04C-8E4CF201ECE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69255" y="248880"/>
            <a:ext cx="1419545" cy="1420728"/>
          </a:xfrm>
          <a:prstGeom prst="rect">
            <a:avLst/>
          </a:prstGeom>
        </p:spPr>
      </p:pic>
    </p:spTree>
    <p:extLst>
      <p:ext uri="{BB962C8B-B14F-4D97-AF65-F5344CB8AC3E}">
        <p14:creationId xmlns:p14="http://schemas.microsoft.com/office/powerpoint/2010/main" val="161068807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3F204-CE7A-4727-9EF2-D28D0679D48B}"/>
              </a:ext>
            </a:extLst>
          </p:cNvPr>
          <p:cNvSpPr>
            <a:spLocks noGrp="1"/>
          </p:cNvSpPr>
          <p:nvPr>
            <p:ph type="title"/>
          </p:nvPr>
        </p:nvSpPr>
        <p:spPr/>
        <p:txBody>
          <a:bodyPr/>
          <a:lstStyle/>
          <a:p>
            <a:r>
              <a:rPr lang="en-US">
                <a:solidFill>
                  <a:schemeClr val="accent3"/>
                </a:solidFill>
              </a:rPr>
              <a:t>Eligible Applicants and Activities</a:t>
            </a:r>
          </a:p>
        </p:txBody>
      </p:sp>
      <p:sp>
        <p:nvSpPr>
          <p:cNvPr id="3" name="Text Placeholder 2">
            <a:extLst>
              <a:ext uri="{FF2B5EF4-FFF2-40B4-BE49-F238E27FC236}">
                <a16:creationId xmlns:a16="http://schemas.microsoft.com/office/drawing/2014/main" id="{7D10D1E6-3AF4-4D0C-B738-B7F082F54F57}"/>
              </a:ext>
            </a:extLst>
          </p:cNvPr>
          <p:cNvSpPr>
            <a:spLocks noGrp="1"/>
          </p:cNvSpPr>
          <p:nvPr>
            <p:ph type="body" idx="1"/>
          </p:nvPr>
        </p:nvSpPr>
        <p:spPr>
          <a:xfrm>
            <a:off x="845982" y="1740669"/>
            <a:ext cx="4937760" cy="736282"/>
          </a:xfrm>
        </p:spPr>
        <p:txBody>
          <a:bodyPr/>
          <a:lstStyle/>
          <a:p>
            <a:r>
              <a:rPr lang="en-US"/>
              <a:t>Applicants</a:t>
            </a:r>
          </a:p>
        </p:txBody>
      </p:sp>
      <p:sp>
        <p:nvSpPr>
          <p:cNvPr id="5" name="Text Placeholder 4">
            <a:extLst>
              <a:ext uri="{FF2B5EF4-FFF2-40B4-BE49-F238E27FC236}">
                <a16:creationId xmlns:a16="http://schemas.microsoft.com/office/drawing/2014/main" id="{1B9AA53C-7D96-400C-BD66-78C9301F9CC9}"/>
              </a:ext>
            </a:extLst>
          </p:cNvPr>
          <p:cNvSpPr>
            <a:spLocks noGrp="1"/>
          </p:cNvSpPr>
          <p:nvPr>
            <p:ph type="body" sz="quarter" idx="3"/>
          </p:nvPr>
        </p:nvSpPr>
        <p:spPr>
          <a:xfrm>
            <a:off x="4660396" y="1742317"/>
            <a:ext cx="4937760" cy="736282"/>
          </a:xfrm>
        </p:spPr>
        <p:txBody>
          <a:bodyPr/>
          <a:lstStyle/>
          <a:p>
            <a:r>
              <a:rPr lang="en-US"/>
              <a:t>Activities</a:t>
            </a:r>
          </a:p>
        </p:txBody>
      </p:sp>
      <p:sp>
        <p:nvSpPr>
          <p:cNvPr id="10" name="Content Placeholder 9">
            <a:extLst>
              <a:ext uri="{FF2B5EF4-FFF2-40B4-BE49-F238E27FC236}">
                <a16:creationId xmlns:a16="http://schemas.microsoft.com/office/drawing/2014/main" id="{EC14A46C-2FCF-46CA-850B-6210FB914C1E}"/>
              </a:ext>
            </a:extLst>
          </p:cNvPr>
          <p:cNvSpPr>
            <a:spLocks noGrp="1"/>
          </p:cNvSpPr>
          <p:nvPr>
            <p:ph sz="half" idx="2"/>
          </p:nvPr>
        </p:nvSpPr>
        <p:spPr>
          <a:xfrm>
            <a:off x="845982" y="2308367"/>
            <a:ext cx="3800256" cy="4017830"/>
          </a:xfrm>
        </p:spPr>
        <p:txBody>
          <a:bodyPr vert="horz" lIns="0" tIns="45720" rIns="0" bIns="45720" rtlCol="0" anchor="t">
            <a:normAutofit/>
          </a:bodyPr>
          <a:lstStyle/>
          <a:p>
            <a:r>
              <a:rPr lang="en-US"/>
              <a:t>Eligible</a:t>
            </a:r>
          </a:p>
          <a:p>
            <a:pPr marL="383540" lvl="1"/>
            <a:r>
              <a:rPr lang="en-US" sz="2000"/>
              <a:t>Local Public Entities</a:t>
            </a:r>
          </a:p>
          <a:p>
            <a:pPr marL="383540" lvl="1"/>
            <a:r>
              <a:rPr lang="en-US" sz="2000"/>
              <a:t>California Native American Tribes</a:t>
            </a:r>
          </a:p>
          <a:p>
            <a:pPr marL="383540" lvl="1"/>
            <a:r>
              <a:rPr lang="en-US" sz="2000"/>
              <a:t>Community-Based Organizations &amp; Non-profits</a:t>
            </a:r>
          </a:p>
          <a:p>
            <a:r>
              <a:rPr lang="en-US"/>
              <a:t>Ineligible</a:t>
            </a:r>
          </a:p>
          <a:p>
            <a:pPr marL="383540" lvl="1"/>
            <a:r>
              <a:rPr lang="en-US" sz="2000"/>
              <a:t>For-profit entities</a:t>
            </a:r>
          </a:p>
          <a:p>
            <a:pPr marL="383540" lvl="1"/>
            <a:r>
              <a:rPr lang="en-US" sz="2000"/>
              <a:t>State Agencies</a:t>
            </a:r>
          </a:p>
          <a:p>
            <a:r>
              <a:rPr lang="en-US"/>
              <a:t>Important Requirements</a:t>
            </a:r>
          </a:p>
          <a:p>
            <a:pPr marL="383540" lvl="1"/>
            <a:r>
              <a:rPr lang="en-US" sz="2000"/>
              <a:t>Co-applicants required</a:t>
            </a:r>
          </a:p>
        </p:txBody>
      </p:sp>
      <p:sp>
        <p:nvSpPr>
          <p:cNvPr id="11" name="Content Placeholder 10">
            <a:extLst>
              <a:ext uri="{FF2B5EF4-FFF2-40B4-BE49-F238E27FC236}">
                <a16:creationId xmlns:a16="http://schemas.microsoft.com/office/drawing/2014/main" id="{DC9F86C5-25E7-457F-95B9-99180080E31E}"/>
              </a:ext>
            </a:extLst>
          </p:cNvPr>
          <p:cNvSpPr>
            <a:spLocks noGrp="1"/>
          </p:cNvSpPr>
          <p:nvPr>
            <p:ph sz="quarter" idx="4"/>
          </p:nvPr>
        </p:nvSpPr>
        <p:spPr>
          <a:xfrm>
            <a:off x="4657649" y="2308367"/>
            <a:ext cx="7341094" cy="4017828"/>
          </a:xfrm>
        </p:spPr>
        <p:txBody>
          <a:bodyPr vert="horz" lIns="0" tIns="45720" rIns="0" bIns="45720" rtlCol="0" anchor="t">
            <a:noAutofit/>
          </a:bodyPr>
          <a:lstStyle/>
          <a:p>
            <a:r>
              <a:rPr lang="en-US">
                <a:ea typeface="+mn-lt"/>
                <a:cs typeface="+mn-lt"/>
              </a:rPr>
              <a:t>Eligible</a:t>
            </a:r>
            <a:endParaRPr lang="en-US"/>
          </a:p>
          <a:p>
            <a:pPr marL="383540" lvl="1" indent="-285750">
              <a:lnSpc>
                <a:spcPct val="100000"/>
              </a:lnSpc>
              <a:spcBef>
                <a:spcPts val="0"/>
              </a:spcBef>
              <a:spcAft>
                <a:spcPts val="0"/>
              </a:spcAft>
              <a:buFont typeface="Calibri"/>
              <a:buChar char="◦"/>
            </a:pPr>
            <a:r>
              <a:rPr lang="en-US" sz="2000">
                <a:ea typeface="+mn-lt"/>
                <a:cs typeface="+mn-lt"/>
              </a:rPr>
              <a:t>Identify climate resilience priorities</a:t>
            </a:r>
          </a:p>
          <a:p>
            <a:pPr marL="383540" lvl="1" indent="-285750">
              <a:lnSpc>
                <a:spcPct val="100000"/>
              </a:lnSpc>
              <a:spcBef>
                <a:spcPts val="0"/>
              </a:spcBef>
              <a:spcAft>
                <a:spcPts val="0"/>
              </a:spcAft>
              <a:buFont typeface="Calibri"/>
              <a:buChar char="◦"/>
            </a:pPr>
            <a:r>
              <a:rPr lang="en-US" sz="2000">
                <a:ea typeface="+mn-lt"/>
                <a:cs typeface="+mn-lt"/>
              </a:rPr>
              <a:t>Engage in integrated climate planning</a:t>
            </a:r>
          </a:p>
          <a:p>
            <a:pPr marL="383540" lvl="1" indent="-285750">
              <a:lnSpc>
                <a:spcPct val="100000"/>
              </a:lnSpc>
              <a:spcBef>
                <a:spcPts val="0"/>
              </a:spcBef>
              <a:spcAft>
                <a:spcPts val="0"/>
              </a:spcAft>
              <a:buFont typeface="Calibri"/>
              <a:buChar char="◦"/>
            </a:pPr>
            <a:r>
              <a:rPr lang="en-US" sz="2000">
                <a:ea typeface="+mn-lt"/>
                <a:cs typeface="+mn-lt"/>
              </a:rPr>
              <a:t>Plan social and physical climate resilient infrastructure projects</a:t>
            </a:r>
            <a:endParaRPr lang="en-US" sz="2000"/>
          </a:p>
          <a:p>
            <a:pPr marL="383540" lvl="1" indent="-285750">
              <a:lnSpc>
                <a:spcPct val="100000"/>
              </a:lnSpc>
              <a:spcBef>
                <a:spcPts val="0"/>
              </a:spcBef>
              <a:spcAft>
                <a:spcPts val="0"/>
              </a:spcAft>
              <a:buFont typeface="Calibri"/>
              <a:buChar char="◦"/>
            </a:pPr>
            <a:r>
              <a:rPr lang="en-US" sz="2000">
                <a:ea typeface="+mn-lt"/>
                <a:cs typeface="+mn-lt"/>
              </a:rPr>
              <a:t>Strengthen local coordination, leadership, knowledge, and skills to implement co-beneficial projects</a:t>
            </a:r>
          </a:p>
          <a:p>
            <a:pPr marL="383540" lvl="1" indent="-285750">
              <a:lnSpc>
                <a:spcPct val="100000"/>
              </a:lnSpc>
              <a:spcBef>
                <a:spcPts val="0"/>
              </a:spcBef>
              <a:spcAft>
                <a:spcPts val="0"/>
              </a:spcAft>
              <a:buFont typeface="Calibri"/>
              <a:buChar char="◦"/>
            </a:pPr>
            <a:r>
              <a:rPr lang="en-US" sz="2000">
                <a:ea typeface="+mn-lt"/>
                <a:cs typeface="+mn-lt"/>
              </a:rPr>
              <a:t>Increase access to additional state and federal funding</a:t>
            </a:r>
            <a:endParaRPr lang="en-US" sz="2000"/>
          </a:p>
          <a:p>
            <a:r>
              <a:rPr lang="en-US">
                <a:ea typeface="+mn-lt"/>
                <a:cs typeface="+mn-lt"/>
              </a:rPr>
              <a:t>Ineligible</a:t>
            </a:r>
          </a:p>
          <a:p>
            <a:pPr marL="383540" lvl="1">
              <a:lnSpc>
                <a:spcPct val="100000"/>
              </a:lnSpc>
              <a:spcBef>
                <a:spcPts val="0"/>
              </a:spcBef>
              <a:spcAft>
                <a:spcPts val="0"/>
              </a:spcAft>
            </a:pPr>
            <a:r>
              <a:rPr lang="en-US" sz="2000"/>
              <a:t>Implementation of construction projects </a:t>
            </a:r>
          </a:p>
          <a:p>
            <a:pPr marL="383540" lvl="1">
              <a:lnSpc>
                <a:spcPct val="100000"/>
              </a:lnSpc>
              <a:spcBef>
                <a:spcPts val="0"/>
              </a:spcBef>
              <a:spcAft>
                <a:spcPts val="0"/>
              </a:spcAft>
            </a:pPr>
            <a:r>
              <a:rPr lang="en-US" sz="2000"/>
              <a:t>Environmental studies, plans, or documents required for CEQA or NEPA</a:t>
            </a:r>
          </a:p>
        </p:txBody>
      </p:sp>
      <p:sp>
        <p:nvSpPr>
          <p:cNvPr id="6" name="Rectangle 5">
            <a:extLst>
              <a:ext uri="{FF2B5EF4-FFF2-40B4-BE49-F238E27FC236}">
                <a16:creationId xmlns:a16="http://schemas.microsoft.com/office/drawing/2014/main" id="{682722C6-18E9-6C0D-437A-B8530CD79F1C}"/>
              </a:ext>
            </a:extLst>
          </p:cNvPr>
          <p:cNvSpPr/>
          <p:nvPr/>
        </p:nvSpPr>
        <p:spPr>
          <a:xfrm rot="16200000">
            <a:off x="-974268" y="974269"/>
            <a:ext cx="2578608" cy="630073"/>
          </a:xfrm>
          <a:prstGeom prst="rect">
            <a:avLst/>
          </a:prstGeom>
          <a:solidFill>
            <a:srgbClr val="128596"/>
          </a:solidFill>
          <a:ln w="12700" cap="flat" cmpd="sng" algn="ctr">
            <a:solidFill>
              <a:srgbClr val="128596"/>
            </a:solidFill>
            <a:prstDash val="solid"/>
          </a:ln>
          <a:effectLst>
            <a:outerShdw blurRad="38100" dist="25400" dir="2700000" algn="br" rotWithShape="0">
              <a:srgbClr val="000000">
                <a:alpha val="60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FFFF"/>
                </a:solidFill>
                <a:effectLst/>
                <a:uLnTx/>
                <a:uFillTx/>
                <a:latin typeface="Neue Haas Grotesk Text Pro"/>
                <a:ea typeface="+mn-ea"/>
                <a:cs typeface="+mn-cs"/>
              </a:rPr>
              <a:t>Adaptation Planning</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FFFF"/>
                </a:solidFill>
                <a:effectLst/>
                <a:uLnTx/>
                <a:uFillTx/>
                <a:latin typeface="Neue Haas Grotesk Text Pro"/>
                <a:ea typeface="+mn-ea"/>
                <a:cs typeface="+mn-cs"/>
              </a:rPr>
              <a:t>Grant Program</a:t>
            </a:r>
          </a:p>
        </p:txBody>
      </p:sp>
    </p:spTree>
    <p:extLst>
      <p:ext uri="{BB962C8B-B14F-4D97-AF65-F5344CB8AC3E}">
        <p14:creationId xmlns:p14="http://schemas.microsoft.com/office/powerpoint/2010/main" val="40808750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3F204-CE7A-4727-9EF2-D28D0679D48B}"/>
              </a:ext>
            </a:extLst>
          </p:cNvPr>
          <p:cNvSpPr>
            <a:spLocks noGrp="1"/>
          </p:cNvSpPr>
          <p:nvPr>
            <p:ph type="title"/>
          </p:nvPr>
        </p:nvSpPr>
        <p:spPr/>
        <p:txBody>
          <a:bodyPr/>
          <a:lstStyle/>
          <a:p>
            <a:r>
              <a:rPr lang="en-US">
                <a:solidFill>
                  <a:schemeClr val="accent3"/>
                </a:solidFill>
              </a:rPr>
              <a:t>Round 1 Awardee Spotlight</a:t>
            </a:r>
          </a:p>
        </p:txBody>
      </p:sp>
      <p:sp>
        <p:nvSpPr>
          <p:cNvPr id="3" name="Text Placeholder 2">
            <a:extLst>
              <a:ext uri="{FF2B5EF4-FFF2-40B4-BE49-F238E27FC236}">
                <a16:creationId xmlns:a16="http://schemas.microsoft.com/office/drawing/2014/main" id="{7D10D1E6-3AF4-4D0C-B738-B7F082F54F57}"/>
              </a:ext>
            </a:extLst>
          </p:cNvPr>
          <p:cNvSpPr>
            <a:spLocks noGrp="1"/>
          </p:cNvSpPr>
          <p:nvPr>
            <p:ph type="body" idx="1"/>
          </p:nvPr>
        </p:nvSpPr>
        <p:spPr>
          <a:xfrm>
            <a:off x="907291" y="1735581"/>
            <a:ext cx="5492826" cy="736282"/>
          </a:xfrm>
        </p:spPr>
        <p:txBody>
          <a:bodyPr/>
          <a:lstStyle/>
          <a:p>
            <a:r>
              <a:rPr lang="en-US"/>
              <a:t>Yosemite Slough Adaptation Plan</a:t>
            </a:r>
          </a:p>
        </p:txBody>
      </p:sp>
      <p:sp>
        <p:nvSpPr>
          <p:cNvPr id="11" name="Content Placeholder 10">
            <a:extLst>
              <a:ext uri="{FF2B5EF4-FFF2-40B4-BE49-F238E27FC236}">
                <a16:creationId xmlns:a16="http://schemas.microsoft.com/office/drawing/2014/main" id="{DC9F86C5-25E7-457F-95B9-99180080E31E}"/>
              </a:ext>
            </a:extLst>
          </p:cNvPr>
          <p:cNvSpPr>
            <a:spLocks noGrp="1"/>
          </p:cNvSpPr>
          <p:nvPr>
            <p:ph sz="quarter" idx="4"/>
          </p:nvPr>
        </p:nvSpPr>
        <p:spPr>
          <a:xfrm>
            <a:off x="974535" y="2288770"/>
            <a:ext cx="5121463" cy="1615933"/>
          </a:xfrm>
        </p:spPr>
        <p:txBody>
          <a:bodyPr vert="horz" lIns="0" tIns="45720" rIns="0" bIns="45720" rtlCol="0" anchor="t">
            <a:noAutofit/>
          </a:bodyPr>
          <a:lstStyle/>
          <a:p>
            <a:pPr marL="383540" lvl="1" indent="-285750">
              <a:lnSpc>
                <a:spcPct val="100000"/>
              </a:lnSpc>
              <a:spcBef>
                <a:spcPts val="0"/>
              </a:spcBef>
              <a:spcAft>
                <a:spcPts val="0"/>
              </a:spcAft>
              <a:buFont typeface="Calibri"/>
              <a:buChar char="◦"/>
            </a:pPr>
            <a:r>
              <a:rPr lang="en-US" sz="2000" b="1">
                <a:ea typeface="+mn-lt"/>
                <a:cs typeface="+mn-lt"/>
              </a:rPr>
              <a:t>$649,000</a:t>
            </a:r>
          </a:p>
          <a:p>
            <a:pPr marL="383540" lvl="1" indent="-285750">
              <a:lnSpc>
                <a:spcPct val="100000"/>
              </a:lnSpc>
              <a:spcBef>
                <a:spcPts val="0"/>
              </a:spcBef>
              <a:spcAft>
                <a:spcPts val="0"/>
              </a:spcAft>
              <a:buFont typeface="Calibri"/>
              <a:buChar char="◦"/>
            </a:pPr>
            <a:r>
              <a:rPr lang="en-US" sz="2000">
                <a:ea typeface="+mn-lt"/>
                <a:cs typeface="+mn-lt"/>
              </a:rPr>
              <a:t>Plan focuses on building capacity, developing equitable adaptation strategies, and positioning Yosemite Slough for federal funding</a:t>
            </a:r>
          </a:p>
        </p:txBody>
      </p:sp>
      <p:sp>
        <p:nvSpPr>
          <p:cNvPr id="6" name="Rectangle 5">
            <a:extLst>
              <a:ext uri="{FF2B5EF4-FFF2-40B4-BE49-F238E27FC236}">
                <a16:creationId xmlns:a16="http://schemas.microsoft.com/office/drawing/2014/main" id="{682722C6-18E9-6C0D-437A-B8530CD79F1C}"/>
              </a:ext>
            </a:extLst>
          </p:cNvPr>
          <p:cNvSpPr/>
          <p:nvPr/>
        </p:nvSpPr>
        <p:spPr>
          <a:xfrm rot="16200000">
            <a:off x="-974268" y="974269"/>
            <a:ext cx="2578608" cy="630073"/>
          </a:xfrm>
          <a:prstGeom prst="rect">
            <a:avLst/>
          </a:prstGeom>
          <a:solidFill>
            <a:srgbClr val="128596"/>
          </a:solidFill>
          <a:ln w="12700" cap="flat" cmpd="sng" algn="ctr">
            <a:solidFill>
              <a:srgbClr val="128596"/>
            </a:solidFill>
            <a:prstDash val="solid"/>
          </a:ln>
          <a:effectLst>
            <a:outerShdw blurRad="38100" dist="25400" dir="2700000" algn="br" rotWithShape="0">
              <a:srgbClr val="000000">
                <a:alpha val="60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FFFF"/>
                </a:solidFill>
                <a:effectLst/>
                <a:uLnTx/>
                <a:uFillTx/>
                <a:latin typeface="Neue Haas Grotesk Text Pro"/>
                <a:ea typeface="+mn-ea"/>
                <a:cs typeface="+mn-cs"/>
              </a:rPr>
              <a:t>Adaptation Planning</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FFFF"/>
                </a:solidFill>
                <a:effectLst/>
                <a:uLnTx/>
                <a:uFillTx/>
                <a:latin typeface="Neue Haas Grotesk Text Pro"/>
                <a:ea typeface="+mn-ea"/>
                <a:cs typeface="+mn-cs"/>
              </a:rPr>
              <a:t>Grant Program</a:t>
            </a:r>
          </a:p>
        </p:txBody>
      </p:sp>
      <p:sp>
        <p:nvSpPr>
          <p:cNvPr id="12" name="Content Placeholder 10">
            <a:extLst>
              <a:ext uri="{FF2B5EF4-FFF2-40B4-BE49-F238E27FC236}">
                <a16:creationId xmlns:a16="http://schemas.microsoft.com/office/drawing/2014/main" id="{E877ACB3-E41B-1907-B567-B38120A88CDB}"/>
              </a:ext>
            </a:extLst>
          </p:cNvPr>
          <p:cNvSpPr txBox="1">
            <a:spLocks/>
          </p:cNvSpPr>
          <p:nvPr/>
        </p:nvSpPr>
        <p:spPr>
          <a:xfrm>
            <a:off x="837974" y="4671386"/>
            <a:ext cx="5074322" cy="1615933"/>
          </a:xfrm>
          <a:prstGeom prst="rect">
            <a:avLst/>
          </a:prstGeom>
        </p:spPr>
        <p:txBody>
          <a:bodyPr vert="horz" lIns="0" tIns="45720" rIns="0" bIns="45720" rtlCol="0" anchor="t">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83540" lvl="1" indent="-285750">
              <a:lnSpc>
                <a:spcPct val="100000"/>
              </a:lnSpc>
              <a:spcBef>
                <a:spcPts val="0"/>
              </a:spcBef>
              <a:spcAft>
                <a:spcPts val="0"/>
              </a:spcAft>
              <a:buFont typeface="Calibri"/>
              <a:buChar char="◦"/>
            </a:pPr>
            <a:r>
              <a:rPr lang="en-US" sz="2000" b="1">
                <a:ea typeface="+mn-lt"/>
                <a:cs typeface="+mn-lt"/>
              </a:rPr>
              <a:t>$649,648</a:t>
            </a:r>
          </a:p>
          <a:p>
            <a:pPr marL="383540" lvl="1" indent="-285750">
              <a:lnSpc>
                <a:spcPct val="100000"/>
              </a:lnSpc>
              <a:spcBef>
                <a:spcPts val="0"/>
              </a:spcBef>
              <a:spcAft>
                <a:spcPts val="0"/>
              </a:spcAft>
              <a:buFont typeface="Calibri"/>
              <a:buChar char="◦"/>
            </a:pPr>
            <a:r>
              <a:rPr lang="en-US" sz="2000">
                <a:ea typeface="+mn-lt"/>
                <a:cs typeface="+mn-lt"/>
              </a:rPr>
              <a:t>Model for community-led risk assessment for watershed management, break down silos in water-related infrastructure planning</a:t>
            </a:r>
          </a:p>
        </p:txBody>
      </p:sp>
      <p:sp>
        <p:nvSpPr>
          <p:cNvPr id="13" name="Text Placeholder 2">
            <a:extLst>
              <a:ext uri="{FF2B5EF4-FFF2-40B4-BE49-F238E27FC236}">
                <a16:creationId xmlns:a16="http://schemas.microsoft.com/office/drawing/2014/main" id="{DBE27ED6-F511-E7A1-6D23-5A4E681AC925}"/>
              </a:ext>
            </a:extLst>
          </p:cNvPr>
          <p:cNvSpPr txBox="1">
            <a:spLocks/>
          </p:cNvSpPr>
          <p:nvPr/>
        </p:nvSpPr>
        <p:spPr>
          <a:xfrm>
            <a:off x="630072" y="4011450"/>
            <a:ext cx="5465927" cy="73628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000" b="0" kern="1200" cap="all" baseline="0">
                <a:solidFill>
                  <a:schemeClr val="tx2"/>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Calibri" pitchFamily="34" charset="0"/>
              <a:buNone/>
              <a:defRPr sz="2000" b="1"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Calibri" pitchFamily="34" charset="0"/>
              <a:buNone/>
              <a:defRPr sz="1800" b="1"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9pPr>
          </a:lstStyle>
          <a:p>
            <a:r>
              <a:rPr lang="en-US"/>
              <a:t>San Mateo One watershed Climate Resilience Framework</a:t>
            </a:r>
          </a:p>
        </p:txBody>
      </p:sp>
      <p:sp>
        <p:nvSpPr>
          <p:cNvPr id="14" name="Text Placeholder 2">
            <a:extLst>
              <a:ext uri="{FF2B5EF4-FFF2-40B4-BE49-F238E27FC236}">
                <a16:creationId xmlns:a16="http://schemas.microsoft.com/office/drawing/2014/main" id="{08DB5812-09AB-776D-9C59-5E0AC8739A5E}"/>
              </a:ext>
            </a:extLst>
          </p:cNvPr>
          <p:cNvSpPr txBox="1">
            <a:spLocks/>
          </p:cNvSpPr>
          <p:nvPr/>
        </p:nvSpPr>
        <p:spPr>
          <a:xfrm>
            <a:off x="6624167" y="2081380"/>
            <a:ext cx="4937760" cy="579645"/>
          </a:xfrm>
          <a:prstGeom prst="rect">
            <a:avLst/>
          </a:prstGeom>
        </p:spPr>
        <p:txBody>
          <a:bodyPr vert="horz" lIns="91440" tIns="45720" rIns="91440" bIns="45720" rtlCol="0" anchor="ctr">
            <a:normAutofit fontScale="925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000" b="0" kern="1200" cap="all" baseline="0">
                <a:solidFill>
                  <a:schemeClr val="tx2"/>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Calibri" pitchFamily="34" charset="0"/>
              <a:buNone/>
              <a:defRPr sz="2000" b="1"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Calibri" pitchFamily="34" charset="0"/>
              <a:buNone/>
              <a:defRPr sz="1800" b="1"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9pPr>
          </a:lstStyle>
          <a:p>
            <a:r>
              <a:rPr lang="en-US"/>
              <a:t>San Rafael Climate Adaptation Planning Collaborative</a:t>
            </a:r>
          </a:p>
          <a:p>
            <a:endParaRPr lang="en-US"/>
          </a:p>
        </p:txBody>
      </p:sp>
      <p:sp>
        <p:nvSpPr>
          <p:cNvPr id="15" name="Content Placeholder 10">
            <a:extLst>
              <a:ext uri="{FF2B5EF4-FFF2-40B4-BE49-F238E27FC236}">
                <a16:creationId xmlns:a16="http://schemas.microsoft.com/office/drawing/2014/main" id="{DEE206C4-8BD4-D626-7C4C-EBEF75554892}"/>
              </a:ext>
            </a:extLst>
          </p:cNvPr>
          <p:cNvSpPr txBox="1">
            <a:spLocks/>
          </p:cNvSpPr>
          <p:nvPr/>
        </p:nvSpPr>
        <p:spPr>
          <a:xfrm>
            <a:off x="6633720" y="2519550"/>
            <a:ext cx="4521960" cy="1120633"/>
          </a:xfrm>
          <a:prstGeom prst="rect">
            <a:avLst/>
          </a:prstGeom>
        </p:spPr>
        <p:txBody>
          <a:bodyPr vert="horz" lIns="0" tIns="45720" rIns="0" bIns="45720" rtlCol="0" anchor="t">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40690" lvl="1" indent="-342900">
              <a:lnSpc>
                <a:spcPct val="100000"/>
              </a:lnSpc>
              <a:spcBef>
                <a:spcPts val="0"/>
              </a:spcBef>
              <a:spcAft>
                <a:spcPts val="0"/>
              </a:spcAft>
            </a:pPr>
            <a:r>
              <a:rPr lang="en-US" sz="2000" b="1">
                <a:ea typeface="+mn-lt"/>
                <a:cs typeface="+mn-lt"/>
              </a:rPr>
              <a:t>$644,200</a:t>
            </a:r>
          </a:p>
          <a:p>
            <a:pPr marL="440690" lvl="1" indent="-342900">
              <a:lnSpc>
                <a:spcPct val="100000"/>
              </a:lnSpc>
              <a:spcBef>
                <a:spcPts val="0"/>
              </a:spcBef>
              <a:spcAft>
                <a:spcPts val="0"/>
              </a:spcAft>
            </a:pPr>
            <a:r>
              <a:rPr lang="en-US" sz="2000">
                <a:ea typeface="+mn-lt"/>
                <a:cs typeface="+mn-lt"/>
              </a:rPr>
              <a:t>Understand climate hazards, prioritize adaptation measures, and build climate capacity </a:t>
            </a:r>
          </a:p>
          <a:p>
            <a:pPr marL="440690" lvl="1" indent="-342900">
              <a:lnSpc>
                <a:spcPct val="100000"/>
              </a:lnSpc>
              <a:spcBef>
                <a:spcPts val="0"/>
              </a:spcBef>
              <a:spcAft>
                <a:spcPts val="0"/>
              </a:spcAft>
            </a:pPr>
            <a:endParaRPr lang="en-US" sz="2000">
              <a:ea typeface="+mn-lt"/>
              <a:cs typeface="+mn-lt"/>
            </a:endParaRPr>
          </a:p>
        </p:txBody>
      </p:sp>
      <p:sp>
        <p:nvSpPr>
          <p:cNvPr id="16" name="Content Placeholder 10">
            <a:extLst>
              <a:ext uri="{FF2B5EF4-FFF2-40B4-BE49-F238E27FC236}">
                <a16:creationId xmlns:a16="http://schemas.microsoft.com/office/drawing/2014/main" id="{51A53AFC-7B6C-D1E2-4F12-9A90A75308A8}"/>
              </a:ext>
            </a:extLst>
          </p:cNvPr>
          <p:cNvSpPr txBox="1">
            <a:spLocks/>
          </p:cNvSpPr>
          <p:nvPr/>
        </p:nvSpPr>
        <p:spPr>
          <a:xfrm>
            <a:off x="6700974" y="4496295"/>
            <a:ext cx="5178606" cy="1615933"/>
          </a:xfrm>
          <a:prstGeom prst="rect">
            <a:avLst/>
          </a:prstGeom>
        </p:spPr>
        <p:txBody>
          <a:bodyPr vert="horz" lIns="0" tIns="45720" rIns="0" bIns="45720" rtlCol="0" anchor="t">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40690" lvl="1" indent="-342900">
              <a:lnSpc>
                <a:spcPct val="100000"/>
              </a:lnSpc>
              <a:spcBef>
                <a:spcPts val="0"/>
              </a:spcBef>
              <a:spcAft>
                <a:spcPts val="0"/>
              </a:spcAft>
            </a:pPr>
            <a:r>
              <a:rPr lang="en-US" sz="2000" b="1">
                <a:ea typeface="+mn-lt"/>
                <a:cs typeface="+mn-lt"/>
              </a:rPr>
              <a:t>$506,000</a:t>
            </a:r>
          </a:p>
          <a:p>
            <a:pPr marL="440690" lvl="1" indent="-342900">
              <a:lnSpc>
                <a:spcPct val="100000"/>
              </a:lnSpc>
              <a:spcBef>
                <a:spcPts val="0"/>
              </a:spcBef>
              <a:spcAft>
                <a:spcPts val="0"/>
              </a:spcAft>
            </a:pPr>
            <a:r>
              <a:rPr lang="en-US" sz="2000">
                <a:ea typeface="+mn-lt"/>
                <a:cs typeface="+mn-lt"/>
              </a:rPr>
              <a:t>Develop pipeline of community-led climate infrastructure projects to address extreme heat and other climate hazards</a:t>
            </a:r>
          </a:p>
        </p:txBody>
      </p:sp>
      <p:sp>
        <p:nvSpPr>
          <p:cNvPr id="17" name="Text Placeholder 2">
            <a:extLst>
              <a:ext uri="{FF2B5EF4-FFF2-40B4-BE49-F238E27FC236}">
                <a16:creationId xmlns:a16="http://schemas.microsoft.com/office/drawing/2014/main" id="{DA7D2929-4186-0A5C-28F5-E18B2EDE3497}"/>
              </a:ext>
            </a:extLst>
          </p:cNvPr>
          <p:cNvSpPr txBox="1">
            <a:spLocks/>
          </p:cNvSpPr>
          <p:nvPr/>
        </p:nvSpPr>
        <p:spPr>
          <a:xfrm>
            <a:off x="6633720" y="3904703"/>
            <a:ext cx="4937760" cy="73628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000" b="0" kern="1200" cap="all" baseline="0">
                <a:solidFill>
                  <a:schemeClr val="tx2"/>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Calibri" pitchFamily="34" charset="0"/>
              <a:buNone/>
              <a:defRPr sz="2000" b="1"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Calibri" pitchFamily="34" charset="0"/>
              <a:buNone/>
              <a:defRPr sz="1800" b="1"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9pPr>
          </a:lstStyle>
          <a:p>
            <a:r>
              <a:rPr lang="en-US"/>
              <a:t>LA’s Cool capital Stack</a:t>
            </a:r>
          </a:p>
        </p:txBody>
      </p:sp>
    </p:spTree>
    <p:extLst>
      <p:ext uri="{BB962C8B-B14F-4D97-AF65-F5344CB8AC3E}">
        <p14:creationId xmlns:p14="http://schemas.microsoft.com/office/powerpoint/2010/main" val="18659699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945D2-32DC-ABFF-B606-AFE5403A83CD}"/>
              </a:ext>
            </a:extLst>
          </p:cNvPr>
          <p:cNvSpPr>
            <a:spLocks noGrp="1"/>
          </p:cNvSpPr>
          <p:nvPr>
            <p:ph type="title"/>
          </p:nvPr>
        </p:nvSpPr>
        <p:spPr/>
        <p:txBody>
          <a:bodyPr/>
          <a:lstStyle/>
          <a:p>
            <a:r>
              <a:rPr lang="en-US">
                <a:solidFill>
                  <a:srgbClr val="501A65"/>
                </a:solidFill>
              </a:rPr>
              <a:t>APGP Timeline </a:t>
            </a:r>
            <a:endParaRPr lang="en-US"/>
          </a:p>
        </p:txBody>
      </p:sp>
      <p:pic>
        <p:nvPicPr>
          <p:cNvPr id="3" name="Picture 2">
            <a:extLst>
              <a:ext uri="{FF2B5EF4-FFF2-40B4-BE49-F238E27FC236}">
                <a16:creationId xmlns:a16="http://schemas.microsoft.com/office/drawing/2014/main" id="{55BB4F09-B48C-CA9B-7C4B-3C0CB9F21F19}"/>
              </a:ext>
            </a:extLst>
          </p:cNvPr>
          <p:cNvPicPr>
            <a:picLocks noChangeAspect="1"/>
          </p:cNvPicPr>
          <p:nvPr/>
        </p:nvPicPr>
        <p:blipFill>
          <a:blip r:embed="rId3"/>
          <a:stretch>
            <a:fillRect/>
          </a:stretch>
        </p:blipFill>
        <p:spPr>
          <a:xfrm>
            <a:off x="863600" y="1738064"/>
            <a:ext cx="10524065" cy="3830605"/>
          </a:xfrm>
          <a:prstGeom prst="rect">
            <a:avLst/>
          </a:prstGeom>
        </p:spPr>
      </p:pic>
      <p:sp>
        <p:nvSpPr>
          <p:cNvPr id="6" name="Rectangle 5">
            <a:extLst>
              <a:ext uri="{FF2B5EF4-FFF2-40B4-BE49-F238E27FC236}">
                <a16:creationId xmlns:a16="http://schemas.microsoft.com/office/drawing/2014/main" id="{875C594E-2B84-ECB6-1628-C22EA9D48BE0}"/>
              </a:ext>
            </a:extLst>
          </p:cNvPr>
          <p:cNvSpPr/>
          <p:nvPr/>
        </p:nvSpPr>
        <p:spPr>
          <a:xfrm rot="16200000">
            <a:off x="-974268" y="974269"/>
            <a:ext cx="2578608" cy="630073"/>
          </a:xfrm>
          <a:prstGeom prst="rect">
            <a:avLst/>
          </a:prstGeom>
          <a:solidFill>
            <a:srgbClr val="128596"/>
          </a:solidFill>
          <a:ln w="12700" cap="flat" cmpd="sng" algn="ctr">
            <a:solidFill>
              <a:srgbClr val="128596"/>
            </a:solidFill>
            <a:prstDash val="solid"/>
          </a:ln>
          <a:effectLst>
            <a:outerShdw blurRad="38100" dist="25400" dir="2700000" algn="br" rotWithShape="0">
              <a:srgbClr val="000000">
                <a:alpha val="60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FFFF"/>
                </a:solidFill>
                <a:effectLst/>
                <a:uLnTx/>
                <a:uFillTx/>
                <a:latin typeface="Neue Haas Grotesk Text Pro"/>
                <a:ea typeface="+mn-ea"/>
                <a:cs typeface="+mn-cs"/>
              </a:rPr>
              <a:t>Adaptation Planning</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FFFF"/>
                </a:solidFill>
                <a:effectLst/>
                <a:uLnTx/>
                <a:uFillTx/>
                <a:latin typeface="Neue Haas Grotesk Text Pro"/>
                <a:ea typeface="+mn-ea"/>
                <a:cs typeface="+mn-cs"/>
              </a:rPr>
              <a:t>Grant Program</a:t>
            </a:r>
          </a:p>
        </p:txBody>
      </p:sp>
    </p:spTree>
    <p:extLst>
      <p:ext uri="{BB962C8B-B14F-4D97-AF65-F5344CB8AC3E}">
        <p14:creationId xmlns:p14="http://schemas.microsoft.com/office/powerpoint/2010/main" val="31717002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ED8E2FB-7078-CC2A-37A7-36929C9F8139}"/>
              </a:ext>
            </a:extLst>
          </p:cNvPr>
          <p:cNvSpPr/>
          <p:nvPr/>
        </p:nvSpPr>
        <p:spPr>
          <a:xfrm>
            <a:off x="7614228" y="1807717"/>
            <a:ext cx="3565771" cy="4457405"/>
          </a:xfrm>
          <a:prstGeom prst="rect">
            <a:avLst/>
          </a:prstGeom>
          <a:solidFill>
            <a:srgbClr val="66C3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22175F-D276-456B-B0D3-8DE3F067D10B}"/>
              </a:ext>
            </a:extLst>
          </p:cNvPr>
          <p:cNvSpPr>
            <a:spLocks noGrp="1"/>
          </p:cNvSpPr>
          <p:nvPr>
            <p:ph type="title"/>
          </p:nvPr>
        </p:nvSpPr>
        <p:spPr/>
        <p:txBody>
          <a:bodyPr>
            <a:normAutofit fontScale="90000"/>
          </a:bodyPr>
          <a:lstStyle/>
          <a:p>
            <a:r>
              <a:rPr lang="en-US">
                <a:solidFill>
                  <a:srgbClr val="501A65"/>
                </a:solidFill>
                <a:latin typeface="Amasis MT Pro" panose="02040504050005020304" pitchFamily="18" charset="77"/>
              </a:rPr>
              <a:t>Extreme Heat &amp; Community Resilience</a:t>
            </a:r>
            <a:br>
              <a:rPr lang="en-US">
                <a:solidFill>
                  <a:srgbClr val="501A65"/>
                </a:solidFill>
                <a:latin typeface="Amasis MT Pro" panose="02040504050005020304" pitchFamily="18" charset="77"/>
              </a:rPr>
            </a:br>
            <a:r>
              <a:rPr lang="en-US" sz="4000">
                <a:solidFill>
                  <a:srgbClr val="501A65"/>
                </a:solidFill>
                <a:latin typeface="Amasis MT Pro" panose="02040504050005020304" pitchFamily="18" charset="77"/>
              </a:rPr>
              <a:t>Background &amp; Tentative Timeline</a:t>
            </a:r>
            <a:endParaRPr lang="en-US"/>
          </a:p>
        </p:txBody>
      </p:sp>
      <p:sp>
        <p:nvSpPr>
          <p:cNvPr id="3" name="Content Placeholder 2">
            <a:extLst>
              <a:ext uri="{FF2B5EF4-FFF2-40B4-BE49-F238E27FC236}">
                <a16:creationId xmlns:a16="http://schemas.microsoft.com/office/drawing/2014/main" id="{01E5CE30-A3CF-46AA-B365-2DBE8D4FBB4E}"/>
              </a:ext>
            </a:extLst>
          </p:cNvPr>
          <p:cNvSpPr>
            <a:spLocks noGrp="1"/>
          </p:cNvSpPr>
          <p:nvPr>
            <p:ph idx="1"/>
          </p:nvPr>
        </p:nvSpPr>
        <p:spPr>
          <a:xfrm>
            <a:off x="1097280" y="1933901"/>
            <a:ext cx="6313111" cy="4023360"/>
          </a:xfrm>
        </p:spPr>
        <p:txBody>
          <a:bodyPr vert="horz" lIns="0" tIns="45720" rIns="0" bIns="45720" rtlCol="0" anchor="t">
            <a:noAutofit/>
          </a:bodyPr>
          <a:lstStyle/>
          <a:p>
            <a:pPr>
              <a:lnSpc>
                <a:spcPct val="100000"/>
              </a:lnSpc>
              <a:spcAft>
                <a:spcPts val="1200"/>
              </a:spcAft>
            </a:pPr>
            <a:r>
              <a:rPr lang="en-US" sz="2400" dirty="0"/>
              <a:t>This program will invest funding</a:t>
            </a:r>
            <a:r>
              <a:rPr lang="en-US" sz="2400" b="1" dirty="0"/>
              <a:t> </a:t>
            </a:r>
            <a:r>
              <a:rPr lang="en-US" sz="2400" dirty="0"/>
              <a:t>in local, regional, and tribal </a:t>
            </a:r>
            <a:r>
              <a:rPr lang="en-US" sz="2400" b="1" dirty="0"/>
              <a:t>heat reduction and mitigation efforts. </a:t>
            </a:r>
            <a:r>
              <a:rPr lang="en-US" sz="2400" dirty="0"/>
              <a:t>Funding aims to: </a:t>
            </a:r>
            <a:endParaRPr lang="en-US" sz="2400" dirty="0">
              <a:ea typeface="Roboto"/>
            </a:endParaRPr>
          </a:p>
          <a:p>
            <a:pPr marL="507365" indent="-342900">
              <a:lnSpc>
                <a:spcPct val="107000"/>
              </a:lnSpc>
              <a:spcBef>
                <a:spcPts val="0"/>
              </a:spcBef>
              <a:spcAft>
                <a:spcPts val="1200"/>
              </a:spcAft>
              <a:buClr>
                <a:srgbClr val="6CB82B"/>
              </a:buClr>
              <a:buFont typeface="Arial" panose="020B0604020202020204" pitchFamily="34" charset="0"/>
              <a:buChar char="•"/>
              <a:defRPr/>
            </a:pPr>
            <a:r>
              <a:rPr lang="en-US" sz="2400" dirty="0"/>
              <a:t>Build capacity for heat action planning and implementation in heat-burdened communities through </a:t>
            </a:r>
            <a:r>
              <a:rPr lang="en-US" sz="2400" b="1" dirty="0"/>
              <a:t>funding and technical support.</a:t>
            </a:r>
            <a:endParaRPr lang="en-US" sz="2400" b="1">
              <a:ea typeface="Roboto"/>
            </a:endParaRPr>
          </a:p>
          <a:p>
            <a:pPr marL="507365" indent="-342900">
              <a:lnSpc>
                <a:spcPct val="107000"/>
              </a:lnSpc>
              <a:spcBef>
                <a:spcPts val="0"/>
              </a:spcBef>
              <a:spcAft>
                <a:spcPts val="1200"/>
              </a:spcAft>
              <a:buClr>
                <a:srgbClr val="6CB82B"/>
              </a:buClr>
              <a:buFont typeface="Arial" panose="020B0604020202020204" pitchFamily="34" charset="0"/>
              <a:buChar char="•"/>
              <a:defRPr/>
            </a:pPr>
            <a:r>
              <a:rPr lang="en-US" sz="2400" dirty="0"/>
              <a:t>Create frameworks for change </a:t>
            </a:r>
          </a:p>
        </p:txBody>
      </p:sp>
      <p:sp>
        <p:nvSpPr>
          <p:cNvPr id="5" name="Content Placeholder 3">
            <a:extLst>
              <a:ext uri="{FF2B5EF4-FFF2-40B4-BE49-F238E27FC236}">
                <a16:creationId xmlns:a16="http://schemas.microsoft.com/office/drawing/2014/main" id="{EF3802EA-105E-E1A4-C718-5BF8F40F1EF6}"/>
              </a:ext>
            </a:extLst>
          </p:cNvPr>
          <p:cNvSpPr txBox="1">
            <a:spLocks/>
          </p:cNvSpPr>
          <p:nvPr/>
        </p:nvSpPr>
        <p:spPr>
          <a:xfrm>
            <a:off x="7830436" y="1911043"/>
            <a:ext cx="3292694" cy="4365775"/>
          </a:xfrm>
          <a:prstGeom prst="rect">
            <a:avLst/>
          </a:prstGeom>
        </p:spPr>
        <p:txBody>
          <a:bodyPr lIns="91440" tIns="45720" rIns="91440" bIns="45720" anchor="t">
            <a:normAutofit fontScale="700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spcBef>
                <a:spcPts val="0"/>
              </a:spcBef>
              <a:spcAft>
                <a:spcPts val="600"/>
              </a:spcAft>
              <a:buClr>
                <a:schemeClr val="accent3"/>
              </a:buClr>
              <a:buNone/>
            </a:pPr>
            <a:r>
              <a:rPr lang="en-US" sz="1900" b="1">
                <a:solidFill>
                  <a:schemeClr val="bg1"/>
                </a:solidFill>
                <a:latin typeface="Amasis MT Pro"/>
              </a:rPr>
              <a:t>Timeline</a:t>
            </a:r>
            <a:endParaRPr lang="en-US">
              <a:solidFill>
                <a:schemeClr val="bg1"/>
              </a:solidFill>
            </a:endParaRPr>
          </a:p>
          <a:p>
            <a:pPr marL="0" indent="0">
              <a:spcBef>
                <a:spcPts val="600"/>
              </a:spcBef>
              <a:spcAft>
                <a:spcPts val="0"/>
              </a:spcAft>
              <a:buClr>
                <a:schemeClr val="accent3"/>
              </a:buClr>
              <a:buNone/>
            </a:pPr>
            <a:r>
              <a:rPr lang="en-US" sz="1900">
                <a:solidFill>
                  <a:schemeClr val="bg1"/>
                </a:solidFill>
                <a:latin typeface="Amasis MT Pro"/>
              </a:rPr>
              <a:t>Spring ‘23</a:t>
            </a:r>
          </a:p>
          <a:p>
            <a:pPr marL="640080" indent="-365760">
              <a:lnSpc>
                <a:spcPct val="120000"/>
              </a:lnSpc>
              <a:spcBef>
                <a:spcPts val="0"/>
              </a:spcBef>
              <a:spcAft>
                <a:spcPts val="0"/>
              </a:spcAft>
              <a:buClr>
                <a:schemeClr val="bg1"/>
              </a:buClr>
              <a:buFont typeface="Wingdings" panose="05000000000000000000" pitchFamily="2" charset="2"/>
              <a:buChar char="ü"/>
            </a:pPr>
            <a:r>
              <a:rPr lang="en-US" sz="1900">
                <a:solidFill>
                  <a:schemeClr val="bg1"/>
                </a:solidFill>
                <a:latin typeface="Amasis MT Pro"/>
              </a:rPr>
              <a:t>TAC Workshop</a:t>
            </a:r>
          </a:p>
          <a:p>
            <a:pPr marL="640080" indent="-365760">
              <a:lnSpc>
                <a:spcPct val="120000"/>
              </a:lnSpc>
              <a:spcBef>
                <a:spcPts val="0"/>
              </a:spcBef>
              <a:spcAft>
                <a:spcPts val="0"/>
              </a:spcAft>
              <a:buClr>
                <a:schemeClr val="bg1"/>
              </a:buClr>
              <a:buFont typeface="Wingdings" panose="05000000000000000000" pitchFamily="2" charset="2"/>
              <a:buChar char="ü"/>
            </a:pPr>
            <a:r>
              <a:rPr lang="en-US" sz="1900">
                <a:solidFill>
                  <a:schemeClr val="bg1"/>
                </a:solidFill>
                <a:latin typeface="Amasis MT Pro"/>
              </a:rPr>
              <a:t>Listening Sessions</a:t>
            </a:r>
          </a:p>
          <a:p>
            <a:pPr marL="0" indent="0">
              <a:spcAft>
                <a:spcPts val="0"/>
              </a:spcAft>
              <a:buClr>
                <a:schemeClr val="accent3"/>
              </a:buClr>
              <a:buNone/>
            </a:pPr>
            <a:r>
              <a:rPr lang="en-US" sz="1900">
                <a:solidFill>
                  <a:schemeClr val="bg1"/>
                </a:solidFill>
                <a:latin typeface="Amasis MT Pro"/>
              </a:rPr>
              <a:t>Summer - Fall ‘23</a:t>
            </a:r>
          </a:p>
          <a:p>
            <a:pPr marL="640080" indent="-365760">
              <a:lnSpc>
                <a:spcPct val="120000"/>
              </a:lnSpc>
              <a:spcBef>
                <a:spcPts val="0"/>
              </a:spcBef>
              <a:spcAft>
                <a:spcPts val="0"/>
              </a:spcAft>
              <a:buClr>
                <a:schemeClr val="bg1"/>
              </a:buClr>
              <a:buFont typeface="Wingdings" panose="05000000000000000000" pitchFamily="2" charset="2"/>
              <a:buChar char="ü"/>
            </a:pPr>
            <a:r>
              <a:rPr lang="en-US" sz="1900">
                <a:solidFill>
                  <a:schemeClr val="bg1"/>
                </a:solidFill>
                <a:latin typeface="Amasis MT Pro"/>
              </a:rPr>
              <a:t>Draft Guidelines Development</a:t>
            </a:r>
            <a:endParaRPr lang="en-US" sz="1900">
              <a:solidFill>
                <a:schemeClr val="bg1"/>
              </a:solidFill>
              <a:latin typeface="Amasis MT Pro" panose="02040504050005020304" pitchFamily="18" charset="0"/>
            </a:endParaRPr>
          </a:p>
          <a:p>
            <a:pPr marL="0" indent="0">
              <a:spcAft>
                <a:spcPts val="0"/>
              </a:spcAft>
              <a:buClr>
                <a:schemeClr val="accent3"/>
              </a:buClr>
              <a:buNone/>
            </a:pPr>
            <a:r>
              <a:rPr lang="en-US" sz="1900" b="1">
                <a:solidFill>
                  <a:schemeClr val="bg1"/>
                </a:solidFill>
                <a:latin typeface="Amasis MT Pro"/>
              </a:rPr>
              <a:t>Fall ‘23- Current Stage</a:t>
            </a:r>
          </a:p>
          <a:p>
            <a:pPr marL="640080" indent="-365760">
              <a:lnSpc>
                <a:spcPct val="120000"/>
              </a:lnSpc>
              <a:spcBef>
                <a:spcPts val="0"/>
              </a:spcBef>
              <a:spcAft>
                <a:spcPts val="0"/>
              </a:spcAft>
              <a:buClr>
                <a:schemeClr val="bg1"/>
              </a:buClr>
              <a:buFont typeface="Wingdings" panose="05000000000000000000" pitchFamily="2" charset="2"/>
              <a:buChar char="q"/>
            </a:pPr>
            <a:r>
              <a:rPr lang="en-US" sz="1900" b="1">
                <a:solidFill>
                  <a:schemeClr val="bg1"/>
                </a:solidFill>
                <a:latin typeface="Amasis MT Pro"/>
              </a:rPr>
              <a:t>Public Comment Period</a:t>
            </a:r>
          </a:p>
          <a:p>
            <a:pPr marL="640080" indent="-365760">
              <a:lnSpc>
                <a:spcPct val="120000"/>
              </a:lnSpc>
              <a:spcBef>
                <a:spcPts val="0"/>
              </a:spcBef>
              <a:spcAft>
                <a:spcPts val="0"/>
              </a:spcAft>
              <a:buClr>
                <a:schemeClr val="bg1"/>
              </a:buClr>
              <a:buFont typeface="Wingdings" panose="05000000000000000000" pitchFamily="2" charset="2"/>
              <a:buChar char="q"/>
            </a:pPr>
            <a:r>
              <a:rPr lang="en-US" sz="1900" b="1">
                <a:solidFill>
                  <a:schemeClr val="bg1"/>
                </a:solidFill>
                <a:latin typeface="Amasis MT Pro"/>
              </a:rPr>
              <a:t>Final Guidelines Developmen</a:t>
            </a:r>
            <a:r>
              <a:rPr lang="en-US" sz="1900">
                <a:solidFill>
                  <a:schemeClr val="bg1"/>
                </a:solidFill>
                <a:latin typeface="Amasis MT Pro"/>
              </a:rPr>
              <a:t>t</a:t>
            </a:r>
          </a:p>
          <a:p>
            <a:pPr marL="0" indent="0">
              <a:spcAft>
                <a:spcPts val="0"/>
              </a:spcAft>
              <a:buClr>
                <a:schemeClr val="accent3"/>
              </a:buClr>
              <a:buNone/>
            </a:pPr>
            <a:r>
              <a:rPr lang="en-US" sz="1900">
                <a:solidFill>
                  <a:schemeClr val="bg1"/>
                </a:solidFill>
                <a:latin typeface="Amasis MT Pro"/>
              </a:rPr>
              <a:t>Winter ’23 – ‘24</a:t>
            </a:r>
          </a:p>
          <a:p>
            <a:pPr marL="640080" indent="-365760">
              <a:lnSpc>
                <a:spcPct val="120000"/>
              </a:lnSpc>
              <a:spcBef>
                <a:spcPts val="0"/>
              </a:spcBef>
              <a:spcAft>
                <a:spcPts val="0"/>
              </a:spcAft>
              <a:buClr>
                <a:schemeClr val="bg1"/>
              </a:buClr>
              <a:buFont typeface="Wingdings" panose="05000000000000000000" pitchFamily="2" charset="2"/>
              <a:buChar char="q"/>
            </a:pPr>
            <a:r>
              <a:rPr lang="en-US" sz="1900">
                <a:solidFill>
                  <a:schemeClr val="bg1"/>
                </a:solidFill>
                <a:latin typeface="Amasis MT Pro"/>
              </a:rPr>
              <a:t>Final Guidelines Release &amp; Solicitation</a:t>
            </a:r>
          </a:p>
          <a:p>
            <a:pPr marL="0" indent="0">
              <a:spcAft>
                <a:spcPts val="0"/>
              </a:spcAft>
              <a:buClr>
                <a:schemeClr val="accent3"/>
              </a:buClr>
              <a:buNone/>
            </a:pPr>
            <a:r>
              <a:rPr lang="en-US" sz="1900">
                <a:solidFill>
                  <a:schemeClr val="bg1"/>
                </a:solidFill>
                <a:latin typeface="Amasis MT Pro"/>
              </a:rPr>
              <a:t>Spring ‘24</a:t>
            </a:r>
          </a:p>
          <a:p>
            <a:pPr marL="640080" indent="-365760">
              <a:lnSpc>
                <a:spcPct val="120000"/>
              </a:lnSpc>
              <a:spcBef>
                <a:spcPts val="0"/>
              </a:spcBef>
              <a:spcAft>
                <a:spcPts val="0"/>
              </a:spcAft>
              <a:buClr>
                <a:schemeClr val="bg1"/>
              </a:buClr>
              <a:buFont typeface="Wingdings" panose="05000000000000000000" pitchFamily="2" charset="2"/>
              <a:buChar char="q"/>
            </a:pPr>
            <a:r>
              <a:rPr lang="en-US" sz="1900">
                <a:solidFill>
                  <a:schemeClr val="bg1"/>
                </a:solidFill>
                <a:latin typeface="Amasis MT Pro"/>
              </a:rPr>
              <a:t>Application Deadline</a:t>
            </a:r>
          </a:p>
          <a:p>
            <a:pPr marL="0" indent="0">
              <a:spcAft>
                <a:spcPts val="0"/>
              </a:spcAft>
              <a:buClr>
                <a:schemeClr val="accent3"/>
              </a:buClr>
              <a:buNone/>
            </a:pPr>
            <a:r>
              <a:rPr lang="en-US" sz="1900">
                <a:solidFill>
                  <a:schemeClr val="bg1"/>
                </a:solidFill>
                <a:latin typeface="Amasis MT Pro"/>
              </a:rPr>
              <a:t>Summer ‘24</a:t>
            </a:r>
          </a:p>
          <a:p>
            <a:pPr marL="640080" indent="-365760">
              <a:lnSpc>
                <a:spcPct val="120000"/>
              </a:lnSpc>
              <a:spcBef>
                <a:spcPts val="0"/>
              </a:spcBef>
              <a:spcAft>
                <a:spcPts val="0"/>
              </a:spcAft>
              <a:buClr>
                <a:schemeClr val="bg1"/>
              </a:buClr>
              <a:buFont typeface="Wingdings" panose="05000000000000000000" pitchFamily="2" charset="2"/>
              <a:buChar char="q"/>
            </a:pPr>
            <a:r>
              <a:rPr lang="en-US" sz="1900">
                <a:solidFill>
                  <a:schemeClr val="bg1"/>
                </a:solidFill>
                <a:latin typeface="Amasis MT Pro"/>
              </a:rPr>
              <a:t>Awards Announced</a:t>
            </a:r>
          </a:p>
        </p:txBody>
      </p:sp>
      <p:sp>
        <p:nvSpPr>
          <p:cNvPr id="30" name="Rectangle 29">
            <a:extLst>
              <a:ext uri="{FF2B5EF4-FFF2-40B4-BE49-F238E27FC236}">
                <a16:creationId xmlns:a16="http://schemas.microsoft.com/office/drawing/2014/main" id="{F299DD05-12E4-417A-B00D-5B4669E41F73}"/>
              </a:ext>
            </a:extLst>
          </p:cNvPr>
          <p:cNvSpPr/>
          <p:nvPr/>
        </p:nvSpPr>
        <p:spPr>
          <a:xfrm rot="16200000">
            <a:off x="-976050" y="976049"/>
            <a:ext cx="2582174" cy="630073"/>
          </a:xfrm>
          <a:prstGeom prst="rect">
            <a:avLst/>
          </a:prstGeom>
          <a:solidFill>
            <a:srgbClr val="66C317"/>
          </a:solidFill>
          <a:ln w="12700" cap="flat" cmpd="sng" algn="ctr">
            <a:solidFill>
              <a:srgbClr val="66C317"/>
            </a:solidFill>
            <a:prstDash val="solid"/>
          </a:ln>
          <a:effectLst>
            <a:outerShdw blurRad="38100" dist="25400" dir="2700000" algn="br" rotWithShape="0">
              <a:srgbClr val="000000">
                <a:alpha val="60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1400" kern="0">
                <a:solidFill>
                  <a:srgbClr val="FFFFFF"/>
                </a:solidFill>
                <a:latin typeface="Neue Haas Grotesk Text Pro"/>
              </a:rPr>
              <a:t>Extreme Heat &amp; </a:t>
            </a:r>
          </a:p>
          <a:p>
            <a:pPr marL="0" marR="0" lvl="0" indent="0" defTabSz="914400" eaLnBrk="1" fontAlgn="auto" latinLnBrk="0" hangingPunct="1">
              <a:lnSpc>
                <a:spcPct val="100000"/>
              </a:lnSpc>
              <a:spcBef>
                <a:spcPts val="0"/>
              </a:spcBef>
              <a:spcAft>
                <a:spcPts val="0"/>
              </a:spcAft>
              <a:buClrTx/>
              <a:buSzTx/>
              <a:buFontTx/>
              <a:buNone/>
              <a:tabLst/>
              <a:defRPr/>
            </a:pPr>
            <a:r>
              <a:rPr lang="en-US" sz="1400" kern="0">
                <a:solidFill>
                  <a:srgbClr val="FFFFFF"/>
                </a:solidFill>
                <a:latin typeface="Neue Haas Grotesk Text Pro"/>
              </a:rPr>
              <a:t>Community Resilience</a:t>
            </a:r>
            <a:endParaRPr kumimoji="0" lang="en-US" sz="1400" b="0" i="0" u="none" strike="noStrike" kern="0" cap="none" spc="0" normalizeH="0" baseline="0" noProof="0">
              <a:ln>
                <a:noFill/>
              </a:ln>
              <a:solidFill>
                <a:srgbClr val="FFFFFF"/>
              </a:solidFill>
              <a:effectLst/>
              <a:uLnTx/>
              <a:uFillTx/>
              <a:latin typeface="Neue Haas Grotesk Text Pro"/>
              <a:ea typeface="+mn-ea"/>
              <a:cs typeface="+mn-cs"/>
            </a:endParaRPr>
          </a:p>
        </p:txBody>
      </p:sp>
    </p:spTree>
    <p:extLst>
      <p:ext uri="{BB962C8B-B14F-4D97-AF65-F5344CB8AC3E}">
        <p14:creationId xmlns:p14="http://schemas.microsoft.com/office/powerpoint/2010/main" val="27653458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10ED2B5-24D6-476B-A621-1BD90A900683}"/>
              </a:ext>
              <a:ext uri="{C183D7F6-B498-43B3-948B-1728B52AA6E4}">
                <adec:decorative xmlns:adec="http://schemas.microsoft.com/office/drawing/2017/decorative" val="1"/>
              </a:ext>
            </a:extLst>
          </p:cNvPr>
          <p:cNvSpPr/>
          <p:nvPr/>
        </p:nvSpPr>
        <p:spPr>
          <a:xfrm>
            <a:off x="-11502" y="0"/>
            <a:ext cx="469277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F32A239D-DE78-4BA7-9412-D191C59BB3E9}"/>
              </a:ext>
            </a:extLst>
          </p:cNvPr>
          <p:cNvSpPr>
            <a:spLocks noGrp="1"/>
          </p:cNvSpPr>
          <p:nvPr>
            <p:ph type="title"/>
          </p:nvPr>
        </p:nvSpPr>
        <p:spPr>
          <a:xfrm>
            <a:off x="5059681" y="95014"/>
            <a:ext cx="6368142" cy="1450757"/>
          </a:xfrm>
        </p:spPr>
        <p:txBody>
          <a:bodyPr>
            <a:normAutofit/>
          </a:bodyPr>
          <a:lstStyle/>
          <a:p>
            <a:r>
              <a:rPr lang="en-US" sz="5000">
                <a:solidFill>
                  <a:srgbClr val="501A65"/>
                </a:solidFill>
              </a:rPr>
              <a:t>Key Program Priorities</a:t>
            </a:r>
          </a:p>
        </p:txBody>
      </p:sp>
      <p:pic>
        <p:nvPicPr>
          <p:cNvPr id="20" name="Picture 19" descr="4 images collage: wildfire, construction, family fishing, and gardening">
            <a:extLst>
              <a:ext uri="{FF2B5EF4-FFF2-40B4-BE49-F238E27FC236}">
                <a16:creationId xmlns:a16="http://schemas.microsoft.com/office/drawing/2014/main" id="{A5939F31-7714-4E75-98C5-1BA1E1A59311}"/>
              </a:ext>
            </a:extLst>
          </p:cNvPr>
          <p:cNvPicPr>
            <a:picLocks noChangeAspect="1"/>
          </p:cNvPicPr>
          <p:nvPr/>
        </p:nvPicPr>
        <p:blipFill rotWithShape="1">
          <a:blip r:embed="rId3">
            <a:alphaModFix amt="70000"/>
          </a:blip>
          <a:srcRect l="675" r="8994" b="-2"/>
          <a:stretch/>
        </p:blipFill>
        <p:spPr>
          <a:xfrm>
            <a:off x="-11503" y="-54434"/>
            <a:ext cx="4698521" cy="6935437"/>
          </a:xfrm>
          <a:prstGeom prst="rect">
            <a:avLst/>
          </a:prstGeom>
        </p:spPr>
      </p:pic>
      <p:sp>
        <p:nvSpPr>
          <p:cNvPr id="3" name="Content Placeholder 2">
            <a:extLst>
              <a:ext uri="{FF2B5EF4-FFF2-40B4-BE49-F238E27FC236}">
                <a16:creationId xmlns:a16="http://schemas.microsoft.com/office/drawing/2014/main" id="{14DFC2E0-BC5E-45B0-8D6E-3E23EEF70CF9}"/>
              </a:ext>
            </a:extLst>
          </p:cNvPr>
          <p:cNvSpPr>
            <a:spLocks noGrp="1"/>
          </p:cNvSpPr>
          <p:nvPr>
            <p:ph idx="1"/>
          </p:nvPr>
        </p:nvSpPr>
        <p:spPr>
          <a:xfrm>
            <a:off x="5059681" y="1928948"/>
            <a:ext cx="6368142" cy="4254138"/>
          </a:xfrm>
        </p:spPr>
        <p:txBody>
          <a:bodyPr vert="horz" lIns="0" tIns="45720" rIns="0" bIns="45720" rtlCol="0" anchor="t">
            <a:normAutofit lnSpcReduction="10000"/>
          </a:bodyPr>
          <a:lstStyle/>
          <a:p>
            <a:pPr marL="507365" indent="-342900">
              <a:lnSpc>
                <a:spcPct val="107000"/>
              </a:lnSpc>
              <a:spcBef>
                <a:spcPts val="0"/>
              </a:spcBef>
              <a:spcAft>
                <a:spcPts val="1200"/>
              </a:spcAft>
              <a:buClrTx/>
              <a:buFont typeface="Arial" panose="020B0604020202020204" pitchFamily="34" charset="0"/>
              <a:buChar char="•"/>
              <a:defRPr/>
            </a:pPr>
            <a:r>
              <a:rPr lang="en-US"/>
              <a:t>Explicitly and meaningfully prioritize </a:t>
            </a:r>
            <a:r>
              <a:rPr lang="en-US" b="1"/>
              <a:t>equitable outcomes</a:t>
            </a:r>
            <a:r>
              <a:rPr lang="en-US"/>
              <a:t>, particularly in the most heat vulnerable communities</a:t>
            </a:r>
            <a:r>
              <a:rPr lang="en-US">
                <a:effectLst/>
                <a:ea typeface="Verdana"/>
                <a:cs typeface="Times New Roman"/>
              </a:rPr>
              <a:t>.</a:t>
            </a:r>
          </a:p>
          <a:p>
            <a:pPr marL="507365" indent="-342900">
              <a:lnSpc>
                <a:spcPct val="107000"/>
              </a:lnSpc>
              <a:spcBef>
                <a:spcPts val="0"/>
              </a:spcBef>
              <a:spcAft>
                <a:spcPts val="1200"/>
              </a:spcAft>
              <a:buClrTx/>
              <a:buFont typeface="Arial" panose="020B0604020202020204" pitchFamily="34" charset="0"/>
              <a:buChar char="•"/>
              <a:defRPr/>
            </a:pPr>
            <a:r>
              <a:rPr lang="en-US" b="1"/>
              <a:t>Coordinate the state’s efforts </a:t>
            </a:r>
            <a:r>
              <a:rPr lang="en-US"/>
              <a:t>to address extreme heat and the urban heat island effect and </a:t>
            </a:r>
            <a:r>
              <a:rPr lang="en-US" b="1"/>
              <a:t>provide financial and technical assistance</a:t>
            </a:r>
            <a:r>
              <a:rPr lang="en-US"/>
              <a:t> to eligible entities</a:t>
            </a:r>
          </a:p>
          <a:p>
            <a:pPr marL="507365" indent="-342900">
              <a:lnSpc>
                <a:spcPct val="107000"/>
              </a:lnSpc>
              <a:spcBef>
                <a:spcPts val="0"/>
              </a:spcBef>
              <a:spcAft>
                <a:spcPts val="1200"/>
              </a:spcAft>
              <a:buClrTx/>
              <a:buFont typeface="Arial" panose="020B0604020202020204" pitchFamily="34" charset="0"/>
              <a:buChar char="•"/>
              <a:defRPr/>
            </a:pPr>
            <a:r>
              <a:rPr lang="en-US"/>
              <a:t>Encourage communities to </a:t>
            </a:r>
            <a:r>
              <a:rPr lang="en-US" b="1"/>
              <a:t>equitably plan</a:t>
            </a:r>
            <a:r>
              <a:rPr lang="en-US"/>
              <a:t> for extreme heat events by centering the needs of vulnerable communities. </a:t>
            </a:r>
          </a:p>
          <a:p>
            <a:pPr marL="507365" indent="-342900">
              <a:lnSpc>
                <a:spcPct val="107000"/>
              </a:lnSpc>
              <a:spcBef>
                <a:spcPts val="0"/>
              </a:spcBef>
              <a:spcAft>
                <a:spcPts val="1200"/>
              </a:spcAft>
              <a:buClrTx/>
              <a:buFont typeface="Arial" panose="020B0604020202020204" pitchFamily="34" charset="0"/>
              <a:buChar char="•"/>
              <a:defRPr/>
            </a:pPr>
            <a:r>
              <a:rPr lang="en-US"/>
              <a:t>Build </a:t>
            </a:r>
            <a:r>
              <a:rPr lang="en-US" b="1"/>
              <a:t>statewide capacity </a:t>
            </a:r>
            <a:r>
              <a:rPr lang="en-US"/>
              <a:t>to plan for and implement equitable planning strategies</a:t>
            </a:r>
            <a:endParaRPr lang="en-US">
              <a:effectLst/>
              <a:ea typeface="Verdana"/>
              <a:cs typeface="Times New Roman"/>
            </a:endParaRPr>
          </a:p>
        </p:txBody>
      </p:sp>
      <p:sp>
        <p:nvSpPr>
          <p:cNvPr id="5" name="Rectangle 4">
            <a:extLst>
              <a:ext uri="{FF2B5EF4-FFF2-40B4-BE49-F238E27FC236}">
                <a16:creationId xmlns:a16="http://schemas.microsoft.com/office/drawing/2014/main" id="{026A1F58-E68D-6170-A7AF-94D5B2F2D1F1}"/>
              </a:ext>
            </a:extLst>
          </p:cNvPr>
          <p:cNvSpPr/>
          <p:nvPr/>
        </p:nvSpPr>
        <p:spPr>
          <a:xfrm rot="16200000">
            <a:off x="-976050" y="976049"/>
            <a:ext cx="2582174" cy="630073"/>
          </a:xfrm>
          <a:prstGeom prst="rect">
            <a:avLst/>
          </a:prstGeom>
          <a:solidFill>
            <a:srgbClr val="66C317"/>
          </a:solidFill>
          <a:ln w="12700" cap="flat" cmpd="sng" algn="ctr">
            <a:solidFill>
              <a:srgbClr val="66C317"/>
            </a:solidFill>
            <a:prstDash val="solid"/>
          </a:ln>
          <a:effectLst>
            <a:outerShdw blurRad="38100" dist="25400" dir="2700000" algn="br" rotWithShape="0">
              <a:srgbClr val="000000">
                <a:alpha val="60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1400" kern="0">
                <a:solidFill>
                  <a:srgbClr val="FFFFFF"/>
                </a:solidFill>
                <a:latin typeface="Neue Haas Grotesk Text Pro"/>
              </a:rPr>
              <a:t>Extreme Heat &amp; </a:t>
            </a:r>
          </a:p>
          <a:p>
            <a:pPr marL="0" marR="0" lvl="0" indent="0" defTabSz="914400" eaLnBrk="1" fontAlgn="auto" latinLnBrk="0" hangingPunct="1">
              <a:lnSpc>
                <a:spcPct val="100000"/>
              </a:lnSpc>
              <a:spcBef>
                <a:spcPts val="0"/>
              </a:spcBef>
              <a:spcAft>
                <a:spcPts val="0"/>
              </a:spcAft>
              <a:buClrTx/>
              <a:buSzTx/>
              <a:buFontTx/>
              <a:buNone/>
              <a:tabLst/>
              <a:defRPr/>
            </a:pPr>
            <a:r>
              <a:rPr lang="en-US" sz="1400" kern="0">
                <a:solidFill>
                  <a:srgbClr val="FFFFFF"/>
                </a:solidFill>
                <a:latin typeface="Neue Haas Grotesk Text Pro"/>
              </a:rPr>
              <a:t>Community Resilience</a:t>
            </a:r>
            <a:endParaRPr kumimoji="0" lang="en-US" sz="1400" b="0" i="0" u="none" strike="noStrike" kern="0" cap="none" spc="0" normalizeH="0" baseline="0" noProof="0">
              <a:ln>
                <a:noFill/>
              </a:ln>
              <a:solidFill>
                <a:srgbClr val="FFFFFF"/>
              </a:solidFill>
              <a:effectLst/>
              <a:uLnTx/>
              <a:uFillTx/>
              <a:latin typeface="Neue Haas Grotesk Text Pro"/>
              <a:ea typeface="+mn-ea"/>
              <a:cs typeface="+mn-cs"/>
            </a:endParaRPr>
          </a:p>
        </p:txBody>
      </p:sp>
    </p:spTree>
    <p:extLst>
      <p:ext uri="{BB962C8B-B14F-4D97-AF65-F5344CB8AC3E}">
        <p14:creationId xmlns:p14="http://schemas.microsoft.com/office/powerpoint/2010/main" val="9883358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3F204-CE7A-4727-9EF2-D28D0679D48B}"/>
              </a:ext>
            </a:extLst>
          </p:cNvPr>
          <p:cNvSpPr>
            <a:spLocks noGrp="1"/>
          </p:cNvSpPr>
          <p:nvPr>
            <p:ph type="title"/>
          </p:nvPr>
        </p:nvSpPr>
        <p:spPr/>
        <p:txBody>
          <a:bodyPr/>
          <a:lstStyle/>
          <a:p>
            <a:r>
              <a:rPr lang="en-US">
                <a:solidFill>
                  <a:schemeClr val="accent3"/>
                </a:solidFill>
              </a:rPr>
              <a:t>Eligible Applicants and Activities</a:t>
            </a:r>
          </a:p>
        </p:txBody>
      </p:sp>
      <p:sp>
        <p:nvSpPr>
          <p:cNvPr id="3" name="Text Placeholder 2">
            <a:extLst>
              <a:ext uri="{FF2B5EF4-FFF2-40B4-BE49-F238E27FC236}">
                <a16:creationId xmlns:a16="http://schemas.microsoft.com/office/drawing/2014/main" id="{7D10D1E6-3AF4-4D0C-B738-B7F082F54F57}"/>
              </a:ext>
            </a:extLst>
          </p:cNvPr>
          <p:cNvSpPr>
            <a:spLocks noGrp="1"/>
          </p:cNvSpPr>
          <p:nvPr>
            <p:ph type="body" idx="1"/>
          </p:nvPr>
        </p:nvSpPr>
        <p:spPr>
          <a:xfrm>
            <a:off x="845982" y="1740669"/>
            <a:ext cx="4937760" cy="736282"/>
          </a:xfrm>
        </p:spPr>
        <p:txBody>
          <a:bodyPr/>
          <a:lstStyle/>
          <a:p>
            <a:r>
              <a:rPr lang="en-US"/>
              <a:t>Applicants</a:t>
            </a:r>
          </a:p>
        </p:txBody>
      </p:sp>
      <p:sp>
        <p:nvSpPr>
          <p:cNvPr id="5" name="Text Placeholder 4">
            <a:extLst>
              <a:ext uri="{FF2B5EF4-FFF2-40B4-BE49-F238E27FC236}">
                <a16:creationId xmlns:a16="http://schemas.microsoft.com/office/drawing/2014/main" id="{1B9AA53C-7D96-400C-BD66-78C9301F9CC9}"/>
              </a:ext>
            </a:extLst>
          </p:cNvPr>
          <p:cNvSpPr>
            <a:spLocks noGrp="1"/>
          </p:cNvSpPr>
          <p:nvPr>
            <p:ph type="body" sz="quarter" idx="3"/>
          </p:nvPr>
        </p:nvSpPr>
        <p:spPr>
          <a:xfrm>
            <a:off x="4660396" y="1742317"/>
            <a:ext cx="4937760" cy="736282"/>
          </a:xfrm>
        </p:spPr>
        <p:txBody>
          <a:bodyPr/>
          <a:lstStyle/>
          <a:p>
            <a:r>
              <a:rPr lang="en-US"/>
              <a:t>Activities</a:t>
            </a:r>
          </a:p>
        </p:txBody>
      </p:sp>
      <p:sp>
        <p:nvSpPr>
          <p:cNvPr id="10" name="Content Placeholder 9">
            <a:extLst>
              <a:ext uri="{FF2B5EF4-FFF2-40B4-BE49-F238E27FC236}">
                <a16:creationId xmlns:a16="http://schemas.microsoft.com/office/drawing/2014/main" id="{EC14A46C-2FCF-46CA-850B-6210FB914C1E}"/>
              </a:ext>
            </a:extLst>
          </p:cNvPr>
          <p:cNvSpPr>
            <a:spLocks noGrp="1"/>
          </p:cNvSpPr>
          <p:nvPr>
            <p:ph sz="half" idx="2"/>
          </p:nvPr>
        </p:nvSpPr>
        <p:spPr>
          <a:xfrm>
            <a:off x="845982" y="2308367"/>
            <a:ext cx="3800256" cy="4017830"/>
          </a:xfrm>
        </p:spPr>
        <p:txBody>
          <a:bodyPr vert="horz" lIns="0" tIns="45720" rIns="0" bIns="45720" rtlCol="0" anchor="t">
            <a:normAutofit/>
          </a:bodyPr>
          <a:lstStyle/>
          <a:p>
            <a:r>
              <a:rPr lang="en-US"/>
              <a:t>Eligible</a:t>
            </a:r>
          </a:p>
          <a:p>
            <a:pPr marL="383540" lvl="1"/>
            <a:r>
              <a:rPr lang="en-US" sz="2000"/>
              <a:t>Local Public Entities</a:t>
            </a:r>
          </a:p>
          <a:p>
            <a:pPr marL="383540" lvl="1"/>
            <a:r>
              <a:rPr lang="en-US" sz="2000"/>
              <a:t>California Native American Tribes</a:t>
            </a:r>
          </a:p>
          <a:p>
            <a:pPr marL="383540" lvl="1"/>
            <a:r>
              <a:rPr lang="en-US" sz="2000"/>
              <a:t>Community-Based Organizations &amp; Non-profits</a:t>
            </a:r>
          </a:p>
          <a:p>
            <a:r>
              <a:rPr lang="en-US"/>
              <a:t>Ineligible</a:t>
            </a:r>
          </a:p>
          <a:p>
            <a:pPr marL="383540" lvl="1">
              <a:buClr>
                <a:schemeClr val="tx1"/>
              </a:buClr>
            </a:pPr>
            <a:r>
              <a:rPr lang="en-US" sz="2000"/>
              <a:t>For-profit entities</a:t>
            </a:r>
          </a:p>
          <a:p>
            <a:pPr marL="383540" lvl="1">
              <a:buClr>
                <a:schemeClr val="tx1"/>
              </a:buClr>
            </a:pPr>
            <a:r>
              <a:rPr lang="en-US" sz="2000"/>
              <a:t>State Agencies</a:t>
            </a:r>
          </a:p>
          <a:p>
            <a:pPr marL="0" indent="0">
              <a:buNone/>
            </a:pPr>
            <a:endParaRPr lang="en-US" sz="2000"/>
          </a:p>
        </p:txBody>
      </p:sp>
      <p:sp>
        <p:nvSpPr>
          <p:cNvPr id="11" name="Content Placeholder 10">
            <a:extLst>
              <a:ext uri="{FF2B5EF4-FFF2-40B4-BE49-F238E27FC236}">
                <a16:creationId xmlns:a16="http://schemas.microsoft.com/office/drawing/2014/main" id="{DC9F86C5-25E7-457F-95B9-99180080E31E}"/>
              </a:ext>
            </a:extLst>
          </p:cNvPr>
          <p:cNvSpPr>
            <a:spLocks noGrp="1"/>
          </p:cNvSpPr>
          <p:nvPr>
            <p:ph sz="quarter" idx="4"/>
          </p:nvPr>
        </p:nvSpPr>
        <p:spPr>
          <a:xfrm>
            <a:off x="4657649" y="2308367"/>
            <a:ext cx="7341094" cy="4017828"/>
          </a:xfrm>
        </p:spPr>
        <p:txBody>
          <a:bodyPr vert="horz" lIns="0" tIns="45720" rIns="0" bIns="45720" rtlCol="0" anchor="t">
            <a:noAutofit/>
          </a:bodyPr>
          <a:lstStyle/>
          <a:p>
            <a:r>
              <a:rPr lang="en-US">
                <a:cs typeface="Arial"/>
              </a:rPr>
              <a:t>Planning ($100,000-$750,000 per grant)</a:t>
            </a:r>
          </a:p>
          <a:p>
            <a:pPr marL="383540" lvl="1">
              <a:buClrTx/>
              <a:buFont typeface="Courier New" panose="020F0502020204030204" pitchFamily="34" charset="0"/>
              <a:buChar char="o"/>
            </a:pPr>
            <a:r>
              <a:rPr lang="en-US" sz="2000">
                <a:cs typeface="Arial"/>
              </a:rPr>
              <a:t>Capacity development &amp; pre-planning</a:t>
            </a:r>
          </a:p>
          <a:p>
            <a:pPr marL="383540" lvl="1">
              <a:buClrTx/>
              <a:buFont typeface="Courier New" panose="020F0502020204030204" pitchFamily="34" charset="0"/>
              <a:buChar char="o"/>
            </a:pPr>
            <a:r>
              <a:rPr lang="en-US" sz="2000">
                <a:cs typeface="Arial"/>
              </a:rPr>
              <a:t>Long range planning </a:t>
            </a:r>
          </a:p>
          <a:p>
            <a:pPr marL="383540" lvl="1">
              <a:buClrTx/>
              <a:buFont typeface="Courier New" panose="020F0502020204030204" pitchFamily="34" charset="0"/>
              <a:buChar char="o"/>
            </a:pPr>
            <a:r>
              <a:rPr lang="en-US" sz="2000">
                <a:cs typeface="Arial"/>
              </a:rPr>
              <a:t>Plan alignment </a:t>
            </a:r>
          </a:p>
          <a:p>
            <a:pPr marL="0" indent="0">
              <a:buNone/>
            </a:pPr>
            <a:r>
              <a:rPr lang="en-US">
                <a:cs typeface="Arial"/>
              </a:rPr>
              <a:t>Implementation ($100,000-$5 Million)</a:t>
            </a:r>
          </a:p>
          <a:p>
            <a:pPr marL="383540" lvl="1">
              <a:buClrTx/>
              <a:buFont typeface="Courier New" panose="020F0502020204030204" pitchFamily="34" charset="0"/>
              <a:buChar char="o"/>
            </a:pPr>
            <a:r>
              <a:rPr lang="en-US" sz="2000">
                <a:cs typeface="Arial"/>
              </a:rPr>
              <a:t>Public awareness projects </a:t>
            </a:r>
          </a:p>
          <a:p>
            <a:pPr marL="383540" lvl="1">
              <a:buClrTx/>
              <a:buFont typeface="Courier New" panose="020F0502020204030204" pitchFamily="34" charset="0"/>
              <a:buChar char="o"/>
            </a:pPr>
            <a:r>
              <a:rPr lang="en-US" sz="2000">
                <a:cs typeface="Arial"/>
              </a:rPr>
              <a:t>Community services and response </a:t>
            </a:r>
          </a:p>
          <a:p>
            <a:pPr marL="383540" lvl="1">
              <a:buClrTx/>
              <a:buFont typeface="Courier New" panose="020F0502020204030204" pitchFamily="34" charset="0"/>
              <a:buChar char="o"/>
            </a:pPr>
            <a:r>
              <a:rPr lang="en-US" sz="2000">
                <a:cs typeface="Arial"/>
              </a:rPr>
              <a:t>Infrastructure projects </a:t>
            </a:r>
          </a:p>
          <a:p>
            <a:pPr marL="383540" lvl="1">
              <a:buClrTx/>
              <a:buFont typeface="Courier New" panose="020F0502020204030204" pitchFamily="34" charset="0"/>
              <a:buChar char="o"/>
            </a:pPr>
            <a:r>
              <a:rPr lang="en-US" sz="2000">
                <a:cs typeface="Arial"/>
              </a:rPr>
              <a:t>Nature based solutions</a:t>
            </a:r>
            <a:endParaRPr lang="en-US" sz="2000"/>
          </a:p>
        </p:txBody>
      </p:sp>
      <p:sp>
        <p:nvSpPr>
          <p:cNvPr id="9" name="Rectangle 8">
            <a:extLst>
              <a:ext uri="{FF2B5EF4-FFF2-40B4-BE49-F238E27FC236}">
                <a16:creationId xmlns:a16="http://schemas.microsoft.com/office/drawing/2014/main" id="{FDCBAC52-1E14-FF13-FE71-B5A60CFE659C}"/>
              </a:ext>
            </a:extLst>
          </p:cNvPr>
          <p:cNvSpPr/>
          <p:nvPr/>
        </p:nvSpPr>
        <p:spPr>
          <a:xfrm rot="16200000">
            <a:off x="-976050" y="976049"/>
            <a:ext cx="2582174" cy="630073"/>
          </a:xfrm>
          <a:prstGeom prst="rect">
            <a:avLst/>
          </a:prstGeom>
          <a:solidFill>
            <a:srgbClr val="66C317"/>
          </a:solidFill>
          <a:ln w="12700" cap="flat" cmpd="sng" algn="ctr">
            <a:solidFill>
              <a:srgbClr val="66C317"/>
            </a:solidFill>
            <a:prstDash val="solid"/>
          </a:ln>
          <a:effectLst>
            <a:outerShdw blurRad="38100" dist="25400" dir="2700000" algn="br" rotWithShape="0">
              <a:srgbClr val="000000">
                <a:alpha val="60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1400" kern="0">
                <a:solidFill>
                  <a:srgbClr val="FFFFFF"/>
                </a:solidFill>
                <a:latin typeface="Neue Haas Grotesk Text Pro"/>
              </a:rPr>
              <a:t>Extreme Heat &amp; </a:t>
            </a:r>
          </a:p>
          <a:p>
            <a:pPr marL="0" marR="0" lvl="0" indent="0" defTabSz="914400" eaLnBrk="1" fontAlgn="auto" latinLnBrk="0" hangingPunct="1">
              <a:lnSpc>
                <a:spcPct val="100000"/>
              </a:lnSpc>
              <a:spcBef>
                <a:spcPts val="0"/>
              </a:spcBef>
              <a:spcAft>
                <a:spcPts val="0"/>
              </a:spcAft>
              <a:buClrTx/>
              <a:buSzTx/>
              <a:buFontTx/>
              <a:buNone/>
              <a:tabLst/>
              <a:defRPr/>
            </a:pPr>
            <a:r>
              <a:rPr lang="en-US" sz="1400" kern="0">
                <a:solidFill>
                  <a:srgbClr val="FFFFFF"/>
                </a:solidFill>
                <a:latin typeface="Neue Haas Grotesk Text Pro"/>
              </a:rPr>
              <a:t>Community Resilience</a:t>
            </a:r>
            <a:endParaRPr kumimoji="0" lang="en-US" sz="1400" b="0" i="0" u="none" strike="noStrike" kern="0" cap="none" spc="0" normalizeH="0" baseline="0" noProof="0">
              <a:ln>
                <a:noFill/>
              </a:ln>
              <a:solidFill>
                <a:srgbClr val="FFFFFF"/>
              </a:solidFill>
              <a:effectLst/>
              <a:uLnTx/>
              <a:uFillTx/>
              <a:latin typeface="Neue Haas Grotesk Text Pro"/>
              <a:ea typeface="+mn-ea"/>
              <a:cs typeface="+mn-cs"/>
            </a:endParaRPr>
          </a:p>
        </p:txBody>
      </p:sp>
    </p:spTree>
    <p:extLst>
      <p:ext uri="{BB962C8B-B14F-4D97-AF65-F5344CB8AC3E}">
        <p14:creationId xmlns:p14="http://schemas.microsoft.com/office/powerpoint/2010/main" val="2038532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5AE9F-3610-4A24-BD34-E5FB15326EF9}"/>
              </a:ext>
            </a:extLst>
          </p:cNvPr>
          <p:cNvSpPr>
            <a:spLocks noGrp="1"/>
          </p:cNvSpPr>
          <p:nvPr>
            <p:ph type="title"/>
          </p:nvPr>
        </p:nvSpPr>
        <p:spPr>
          <a:xfrm>
            <a:off x="457200" y="2075429"/>
            <a:ext cx="3200400" cy="804930"/>
          </a:xfrm>
        </p:spPr>
        <p:txBody>
          <a:bodyPr vert="horz" lIns="91440" tIns="45720" rIns="91440" bIns="45720" rtlCol="0" anchor="b">
            <a:noAutofit/>
          </a:bodyPr>
          <a:lstStyle/>
          <a:p>
            <a:r>
              <a:rPr lang="en-US" dirty="0"/>
              <a:t>Integrated Climate Adaptation and Resiliency Program </a:t>
            </a:r>
          </a:p>
        </p:txBody>
      </p:sp>
      <p:sp>
        <p:nvSpPr>
          <p:cNvPr id="4" name="Text Placeholder 3">
            <a:extLst>
              <a:ext uri="{FF2B5EF4-FFF2-40B4-BE49-F238E27FC236}">
                <a16:creationId xmlns:a16="http://schemas.microsoft.com/office/drawing/2014/main" id="{3B0E4DAA-8F06-44B6-BB21-B9F5DCB43765}"/>
              </a:ext>
            </a:extLst>
          </p:cNvPr>
          <p:cNvSpPr>
            <a:spLocks noGrp="1"/>
          </p:cNvSpPr>
          <p:nvPr>
            <p:ph type="body" sz="half" idx="2"/>
          </p:nvPr>
        </p:nvSpPr>
        <p:spPr/>
        <p:txBody>
          <a:bodyPr vert="horz" lIns="91440" tIns="45720" rIns="91440" bIns="45720" rtlCol="0" anchor="t">
            <a:noAutofit/>
          </a:bodyPr>
          <a:lstStyle/>
          <a:p>
            <a:r>
              <a:rPr lang="en-US" sz="2400" dirty="0">
                <a:solidFill>
                  <a:schemeClr val="bg1"/>
                </a:solidFill>
                <a:ea typeface="+mn-lt"/>
                <a:cs typeface="+mn-lt"/>
              </a:rPr>
              <a:t>ICARP drives a cohesive, coordinated response to climate change impacts across local, regional and state efforts, prioritizing equity and integrating mitigation with adaptation, </a:t>
            </a:r>
            <a:endParaRPr lang="en-US" sz="2400">
              <a:solidFill>
                <a:schemeClr val="bg1"/>
              </a:solidFill>
            </a:endParaRPr>
          </a:p>
        </p:txBody>
      </p:sp>
      <p:pic>
        <p:nvPicPr>
          <p:cNvPr id="8" name="Picture 7">
            <a:extLst>
              <a:ext uri="{FF2B5EF4-FFF2-40B4-BE49-F238E27FC236}">
                <a16:creationId xmlns:a16="http://schemas.microsoft.com/office/drawing/2014/main" id="{250DD14D-E61D-42C3-AFB3-D0F471FA8EC6}"/>
              </a:ext>
            </a:extLst>
          </p:cNvPr>
          <p:cNvPicPr>
            <a:picLocks noChangeAspect="1"/>
          </p:cNvPicPr>
          <p:nvPr/>
        </p:nvPicPr>
        <p:blipFill>
          <a:blip r:embed="rId3"/>
          <a:stretch>
            <a:fillRect/>
          </a:stretch>
        </p:blipFill>
        <p:spPr>
          <a:xfrm>
            <a:off x="10348824" y="109182"/>
            <a:ext cx="1708973" cy="1475619"/>
          </a:xfrm>
          <a:prstGeom prst="rect">
            <a:avLst/>
          </a:prstGeom>
        </p:spPr>
      </p:pic>
      <p:sp>
        <p:nvSpPr>
          <p:cNvPr id="22" name="Content Placeholder 21">
            <a:extLst>
              <a:ext uri="{FF2B5EF4-FFF2-40B4-BE49-F238E27FC236}">
                <a16:creationId xmlns:a16="http://schemas.microsoft.com/office/drawing/2014/main" id="{B8E8C5D4-D0CE-8F7D-4DEA-502BB14A56B3}"/>
              </a:ext>
            </a:extLst>
          </p:cNvPr>
          <p:cNvSpPr>
            <a:spLocks noGrp="1"/>
          </p:cNvSpPr>
          <p:nvPr>
            <p:ph idx="1"/>
          </p:nvPr>
        </p:nvSpPr>
        <p:spPr>
          <a:xfrm>
            <a:off x="4800600" y="731520"/>
            <a:ext cx="5848297" cy="5257800"/>
          </a:xfrm>
        </p:spPr>
        <p:txBody>
          <a:bodyPr vert="horz" lIns="0" tIns="45720" rIns="0" bIns="45720" rtlCol="0" anchor="t">
            <a:normAutofit fontScale="92500" lnSpcReduction="20000"/>
          </a:bodyPr>
          <a:lstStyle/>
          <a:p>
            <a:pPr>
              <a:spcAft>
                <a:spcPts val="1200"/>
              </a:spcAft>
            </a:pPr>
            <a:r>
              <a:rPr lang="en-US" sz="3000" dirty="0">
                <a:solidFill>
                  <a:srgbClr val="000000"/>
                </a:solidFill>
                <a:latin typeface="Arial"/>
                <a:cs typeface="Arial"/>
              </a:rPr>
              <a:t>ICARP drives a cohesive, coordinated response to climate change impacts across local, regional and state efforts, prioritizing equity and integrating mitigation with adaptation, via:</a:t>
            </a:r>
          </a:p>
          <a:p>
            <a:pPr marL="571500" indent="-457200">
              <a:lnSpc>
                <a:spcPct val="100000"/>
              </a:lnSpc>
              <a:spcBef>
                <a:spcPts val="0"/>
              </a:spcBef>
              <a:spcAft>
                <a:spcPts val="0"/>
              </a:spcAft>
              <a:buFont typeface="Wingdings,Sans-Serif" panose="020F0502020204030204" pitchFamily="34" charset="0"/>
              <a:buChar char="v"/>
            </a:pPr>
            <a:r>
              <a:rPr lang="en-US" sz="3000" dirty="0">
                <a:solidFill>
                  <a:srgbClr val="000000"/>
                </a:solidFill>
                <a:latin typeface="Arial"/>
                <a:cs typeface="Arial"/>
              </a:rPr>
              <a:t>Climate Services</a:t>
            </a:r>
          </a:p>
          <a:p>
            <a:pPr marL="571500" indent="-457200">
              <a:lnSpc>
                <a:spcPct val="100000"/>
              </a:lnSpc>
              <a:spcBef>
                <a:spcPts val="0"/>
              </a:spcBef>
              <a:spcAft>
                <a:spcPts val="0"/>
              </a:spcAft>
              <a:buFont typeface="Wingdings,Sans-Serif" panose="020F0502020204030204" pitchFamily="34" charset="0"/>
              <a:buChar char="v"/>
            </a:pPr>
            <a:r>
              <a:rPr lang="en-US" sz="3000" dirty="0">
                <a:solidFill>
                  <a:srgbClr val="000000"/>
                </a:solidFill>
                <a:latin typeface="Arial"/>
                <a:cs typeface="Arial"/>
              </a:rPr>
              <a:t>The Technical Advisory Council</a:t>
            </a:r>
          </a:p>
          <a:p>
            <a:pPr marL="571500" indent="-457200">
              <a:lnSpc>
                <a:spcPct val="100000"/>
              </a:lnSpc>
              <a:spcBef>
                <a:spcPts val="0"/>
              </a:spcBef>
              <a:spcAft>
                <a:spcPts val="0"/>
              </a:spcAft>
              <a:buFont typeface="Wingdings,Sans-Serif" panose="020F0502020204030204" pitchFamily="34" charset="0"/>
              <a:buChar char="v"/>
            </a:pPr>
            <a:r>
              <a:rPr lang="en-US" sz="3000" dirty="0">
                <a:solidFill>
                  <a:srgbClr val="000000"/>
                </a:solidFill>
                <a:latin typeface="Arial"/>
                <a:cs typeface="Arial"/>
              </a:rPr>
              <a:t>California Climate Assessments</a:t>
            </a:r>
          </a:p>
          <a:p>
            <a:pPr marL="571500" indent="-457200">
              <a:lnSpc>
                <a:spcPct val="100000"/>
              </a:lnSpc>
              <a:spcBef>
                <a:spcPts val="0"/>
              </a:spcBef>
              <a:spcAft>
                <a:spcPts val="0"/>
              </a:spcAft>
              <a:buFont typeface="Wingdings,Sans-Serif" panose="020F0502020204030204" pitchFamily="34" charset="0"/>
              <a:buChar char="v"/>
            </a:pPr>
            <a:r>
              <a:rPr lang="en-US" sz="3000" dirty="0">
                <a:solidFill>
                  <a:srgbClr val="000000"/>
                </a:solidFill>
                <a:latin typeface="Arial"/>
                <a:cs typeface="Arial"/>
              </a:rPr>
              <a:t>Adaptation Planning Grants</a:t>
            </a:r>
          </a:p>
          <a:p>
            <a:pPr marL="571500" indent="-457200">
              <a:lnSpc>
                <a:spcPct val="100000"/>
              </a:lnSpc>
              <a:spcBef>
                <a:spcPts val="0"/>
              </a:spcBef>
              <a:spcAft>
                <a:spcPts val="0"/>
              </a:spcAft>
              <a:buFont typeface="Wingdings,Sans-Serif" panose="020F0502020204030204" pitchFamily="34" charset="0"/>
              <a:buChar char="v"/>
            </a:pPr>
            <a:r>
              <a:rPr lang="en-US" sz="3000" dirty="0">
                <a:solidFill>
                  <a:srgbClr val="000000"/>
                </a:solidFill>
                <a:latin typeface="Arial"/>
                <a:cs typeface="Arial"/>
              </a:rPr>
              <a:t>Regional Resilience Planning &amp; Implementation Grants</a:t>
            </a:r>
          </a:p>
          <a:p>
            <a:pPr marL="571500" indent="-457200">
              <a:lnSpc>
                <a:spcPct val="100000"/>
              </a:lnSpc>
              <a:spcBef>
                <a:spcPts val="0"/>
              </a:spcBef>
              <a:spcAft>
                <a:spcPts val="0"/>
              </a:spcAft>
              <a:buFont typeface="Wingdings,Sans-Serif" panose="020F0502020204030204" pitchFamily="34" charset="0"/>
              <a:buChar char="v"/>
            </a:pPr>
            <a:r>
              <a:rPr lang="en-US" sz="3000" dirty="0">
                <a:solidFill>
                  <a:srgbClr val="000000"/>
                </a:solidFill>
                <a:latin typeface="Arial"/>
                <a:cs typeface="Arial"/>
              </a:rPr>
              <a:t>Extreme Heat &amp; Community Resilience Grants</a:t>
            </a:r>
            <a:endParaRPr lang="en-US" dirty="0"/>
          </a:p>
        </p:txBody>
      </p:sp>
    </p:spTree>
    <p:extLst>
      <p:ext uri="{BB962C8B-B14F-4D97-AF65-F5344CB8AC3E}">
        <p14:creationId xmlns:p14="http://schemas.microsoft.com/office/powerpoint/2010/main" val="3432037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5AE9F-3610-4A24-BD34-E5FB15326EF9}"/>
              </a:ext>
            </a:extLst>
          </p:cNvPr>
          <p:cNvSpPr>
            <a:spLocks noGrp="1"/>
          </p:cNvSpPr>
          <p:nvPr>
            <p:ph type="title"/>
          </p:nvPr>
        </p:nvSpPr>
        <p:spPr/>
        <p:txBody>
          <a:bodyPr>
            <a:normAutofit/>
          </a:bodyPr>
          <a:lstStyle/>
          <a:p>
            <a:r>
              <a:rPr lang="en-US" sz="4800"/>
              <a:t>ICARP Grant Programs</a:t>
            </a:r>
          </a:p>
        </p:txBody>
      </p:sp>
      <p:sp>
        <p:nvSpPr>
          <p:cNvPr id="4" name="Text Placeholder 3">
            <a:extLst>
              <a:ext uri="{FF2B5EF4-FFF2-40B4-BE49-F238E27FC236}">
                <a16:creationId xmlns:a16="http://schemas.microsoft.com/office/drawing/2014/main" id="{3B0E4DAA-8F06-44B6-BB21-B9F5DCB43765}"/>
              </a:ext>
            </a:extLst>
          </p:cNvPr>
          <p:cNvSpPr>
            <a:spLocks noGrp="1"/>
          </p:cNvSpPr>
          <p:nvPr>
            <p:ph type="body" sz="half" idx="2"/>
          </p:nvPr>
        </p:nvSpPr>
        <p:spPr/>
        <p:txBody>
          <a:bodyPr vert="horz" lIns="91440" tIns="45720" rIns="91440" bIns="45720" rtlCol="0" anchor="t">
            <a:noAutofit/>
          </a:bodyPr>
          <a:lstStyle/>
          <a:p>
            <a:r>
              <a:rPr lang="en-US" sz="2400"/>
              <a:t>The </a:t>
            </a:r>
            <a:r>
              <a:rPr lang="en-US" sz="2400" b="1"/>
              <a:t>2021 &amp; 2022 Budget </a:t>
            </a:r>
            <a:r>
              <a:rPr lang="en-US" sz="2400"/>
              <a:t>authorized ICARP to develop </a:t>
            </a:r>
            <a:r>
              <a:rPr lang="en-US" sz="2400" b="1"/>
              <a:t>three new grant programs</a:t>
            </a:r>
            <a:r>
              <a:rPr lang="en-US" sz="2400"/>
              <a:t> to fund local, regional, and tribal climate adaptation and resilience efforts across the state.</a:t>
            </a:r>
          </a:p>
        </p:txBody>
      </p:sp>
      <p:graphicFrame>
        <p:nvGraphicFramePr>
          <p:cNvPr id="5" name="Content Placeholder 11">
            <a:extLst>
              <a:ext uri="{FF2B5EF4-FFF2-40B4-BE49-F238E27FC236}">
                <a16:creationId xmlns:a16="http://schemas.microsoft.com/office/drawing/2014/main" id="{F1284EB2-0C72-4F0E-AE29-BD25E2E858D9}"/>
              </a:ext>
            </a:extLst>
          </p:cNvPr>
          <p:cNvGraphicFramePr>
            <a:graphicFrameLocks noGrp="1"/>
          </p:cNvGraphicFramePr>
          <p:nvPr>
            <p:ph idx="1"/>
          </p:nvPr>
        </p:nvGraphicFramePr>
        <p:xfrm>
          <a:off x="4462818" y="290015"/>
          <a:ext cx="7594979" cy="62779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a:extLst>
              <a:ext uri="{FF2B5EF4-FFF2-40B4-BE49-F238E27FC236}">
                <a16:creationId xmlns:a16="http://schemas.microsoft.com/office/drawing/2014/main" id="{250DD14D-E61D-42C3-AFB3-D0F471FA8EC6}"/>
              </a:ext>
            </a:extLst>
          </p:cNvPr>
          <p:cNvPicPr>
            <a:picLocks noChangeAspect="1"/>
          </p:cNvPicPr>
          <p:nvPr/>
        </p:nvPicPr>
        <p:blipFill>
          <a:blip r:embed="rId8"/>
          <a:stretch>
            <a:fillRect/>
          </a:stretch>
        </p:blipFill>
        <p:spPr>
          <a:xfrm>
            <a:off x="10348824" y="109182"/>
            <a:ext cx="1708973" cy="1475619"/>
          </a:xfrm>
          <a:prstGeom prst="rect">
            <a:avLst/>
          </a:prstGeom>
        </p:spPr>
      </p:pic>
    </p:spTree>
    <p:extLst>
      <p:ext uri="{BB962C8B-B14F-4D97-AF65-F5344CB8AC3E}">
        <p14:creationId xmlns:p14="http://schemas.microsoft.com/office/powerpoint/2010/main" val="2859067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1D571EB-18FB-56EB-BB3E-8A514B075C08}"/>
              </a:ext>
            </a:extLst>
          </p:cNvPr>
          <p:cNvSpPr/>
          <p:nvPr/>
        </p:nvSpPr>
        <p:spPr>
          <a:xfrm>
            <a:off x="7492181" y="1845734"/>
            <a:ext cx="4198374" cy="44142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12A6F1-2C34-065A-3AF9-92F7D6B422D9}"/>
              </a:ext>
            </a:extLst>
          </p:cNvPr>
          <p:cNvSpPr>
            <a:spLocks noGrp="1"/>
          </p:cNvSpPr>
          <p:nvPr>
            <p:ph type="title"/>
          </p:nvPr>
        </p:nvSpPr>
        <p:spPr/>
        <p:txBody>
          <a:bodyPr/>
          <a:lstStyle/>
          <a:p>
            <a:r>
              <a:rPr lang="en-US">
                <a:solidFill>
                  <a:schemeClr val="accent3"/>
                </a:solidFill>
                <a:latin typeface="Amasis MT Pro" panose="02040504050005020304" pitchFamily="18" charset="77"/>
              </a:rPr>
              <a:t>Regional</a:t>
            </a:r>
            <a:r>
              <a:rPr lang="en-US">
                <a:solidFill>
                  <a:schemeClr val="accent3"/>
                </a:solidFill>
              </a:rPr>
              <a:t> Resilience Grant Program </a:t>
            </a:r>
            <a:r>
              <a:rPr lang="en-US" sz="4000">
                <a:solidFill>
                  <a:schemeClr val="accent3"/>
                </a:solidFill>
              </a:rPr>
              <a:t>Background &amp; Tentative Timeline</a:t>
            </a:r>
            <a:endParaRPr lang="en-US"/>
          </a:p>
        </p:txBody>
      </p:sp>
      <p:sp>
        <p:nvSpPr>
          <p:cNvPr id="3" name="Content Placeholder 2">
            <a:extLst>
              <a:ext uri="{FF2B5EF4-FFF2-40B4-BE49-F238E27FC236}">
                <a16:creationId xmlns:a16="http://schemas.microsoft.com/office/drawing/2014/main" id="{7ECA0C5F-FD89-C6FA-C218-D44688A8E374}"/>
              </a:ext>
            </a:extLst>
          </p:cNvPr>
          <p:cNvSpPr>
            <a:spLocks noGrp="1"/>
          </p:cNvSpPr>
          <p:nvPr>
            <p:ph sz="half" idx="1"/>
          </p:nvPr>
        </p:nvSpPr>
        <p:spPr>
          <a:xfrm>
            <a:off x="1097280" y="1845734"/>
            <a:ext cx="6237586" cy="4023359"/>
          </a:xfrm>
        </p:spPr>
        <p:txBody>
          <a:bodyPr vert="horz" lIns="0" tIns="45720" rIns="0" bIns="45720" rtlCol="0" anchor="t">
            <a:noAutofit/>
          </a:bodyPr>
          <a:lstStyle/>
          <a:p>
            <a:pPr>
              <a:lnSpc>
                <a:spcPct val="100000"/>
              </a:lnSpc>
              <a:spcAft>
                <a:spcPts val="1200"/>
              </a:spcAft>
            </a:pPr>
            <a:r>
              <a:rPr lang="en-US" dirty="0">
                <a:ea typeface="+mn-lt"/>
                <a:cs typeface="+mn-lt"/>
              </a:rPr>
              <a:t>This program recently awarded </a:t>
            </a:r>
            <a:r>
              <a:rPr lang="en-US" b="1" dirty="0">
                <a:ea typeface="+mn-lt"/>
                <a:cs typeface="+mn-lt"/>
              </a:rPr>
              <a:t>$21.8M </a:t>
            </a:r>
            <a:r>
              <a:rPr lang="en-US" dirty="0">
                <a:ea typeface="+mn-lt"/>
                <a:cs typeface="+mn-lt"/>
              </a:rPr>
              <a:t> in regional resilience efforts. </a:t>
            </a:r>
          </a:p>
          <a:p>
            <a:pPr>
              <a:lnSpc>
                <a:spcPct val="100000"/>
              </a:lnSpc>
              <a:spcAft>
                <a:spcPts val="1200"/>
              </a:spcAft>
            </a:pPr>
            <a:r>
              <a:rPr lang="en-US" dirty="0">
                <a:ea typeface="+mn-lt"/>
                <a:cs typeface="+mn-lt"/>
              </a:rPr>
              <a:t>Funding aims to: </a:t>
            </a:r>
            <a:endParaRPr lang="en-US" dirty="0">
              <a:ea typeface="Roboto"/>
              <a:cs typeface="+mn-lt"/>
            </a:endParaRPr>
          </a:p>
          <a:p>
            <a:pPr marL="507365" indent="-342900">
              <a:lnSpc>
                <a:spcPct val="100000"/>
              </a:lnSpc>
              <a:spcBef>
                <a:spcPts val="0"/>
              </a:spcBef>
              <a:spcAft>
                <a:spcPts val="1200"/>
              </a:spcAft>
              <a:buClr>
                <a:srgbClr val="6CB82B"/>
              </a:buClr>
              <a:buFont typeface="Arial" panose="020B0604020202020204" pitchFamily="34" charset="0"/>
              <a:buChar char="•"/>
            </a:pPr>
            <a:r>
              <a:rPr lang="en-US" dirty="0">
                <a:ea typeface="+mn-lt"/>
                <a:cs typeface="+mn-lt"/>
              </a:rPr>
              <a:t>Support </a:t>
            </a:r>
            <a:r>
              <a:rPr lang="en-US" b="1" dirty="0">
                <a:ea typeface="+mn-lt"/>
                <a:cs typeface="+mn-lt"/>
              </a:rPr>
              <a:t>local, regional, and tribal </a:t>
            </a:r>
            <a:r>
              <a:rPr lang="en-US" dirty="0">
                <a:ea typeface="+mn-lt"/>
                <a:cs typeface="+mn-lt"/>
              </a:rPr>
              <a:t>entities' regional-scale climate resilience solutions. </a:t>
            </a:r>
            <a:endParaRPr lang="en-US" dirty="0">
              <a:ea typeface="Roboto"/>
              <a:cs typeface="+mn-lt"/>
            </a:endParaRPr>
          </a:p>
          <a:p>
            <a:pPr marL="507365" indent="-342900">
              <a:lnSpc>
                <a:spcPct val="100000"/>
              </a:lnSpc>
              <a:spcBef>
                <a:spcPts val="0"/>
              </a:spcBef>
              <a:spcAft>
                <a:spcPts val="1200"/>
              </a:spcAft>
              <a:buClr>
                <a:srgbClr val="6CB82B"/>
              </a:buClr>
              <a:buFont typeface="Arial" panose="020B0604020202020204" pitchFamily="34" charset="0"/>
              <a:buChar char="•"/>
            </a:pPr>
            <a:r>
              <a:rPr lang="en-US" dirty="0">
                <a:ea typeface="+mn-lt"/>
                <a:cs typeface="+mn-lt"/>
              </a:rPr>
              <a:t>Support regions in advancing resilience through three major activities</a:t>
            </a:r>
            <a:r>
              <a:rPr lang="en-US" b="1" dirty="0">
                <a:ea typeface="+mn-lt"/>
                <a:cs typeface="+mn-lt"/>
              </a:rPr>
              <a:t> planning</a:t>
            </a:r>
            <a:r>
              <a:rPr lang="en-US" dirty="0">
                <a:ea typeface="+mn-lt"/>
                <a:cs typeface="+mn-lt"/>
              </a:rPr>
              <a:t> and </a:t>
            </a:r>
            <a:r>
              <a:rPr lang="en-US" b="1" dirty="0">
                <a:ea typeface="+mn-lt"/>
                <a:cs typeface="+mn-lt"/>
              </a:rPr>
              <a:t>project implementation</a:t>
            </a:r>
            <a:r>
              <a:rPr lang="en-US" dirty="0">
                <a:ea typeface="+mn-lt"/>
                <a:cs typeface="+mn-lt"/>
              </a:rPr>
              <a:t>. </a:t>
            </a:r>
          </a:p>
        </p:txBody>
      </p:sp>
      <p:sp>
        <p:nvSpPr>
          <p:cNvPr id="4" name="Content Placeholder 3">
            <a:extLst>
              <a:ext uri="{FF2B5EF4-FFF2-40B4-BE49-F238E27FC236}">
                <a16:creationId xmlns:a16="http://schemas.microsoft.com/office/drawing/2014/main" id="{BEF37BBC-0227-4E34-2BB0-69D6B6D9735A}"/>
              </a:ext>
            </a:extLst>
          </p:cNvPr>
          <p:cNvSpPr>
            <a:spLocks noGrp="1"/>
          </p:cNvSpPr>
          <p:nvPr>
            <p:ph sz="half" idx="2"/>
          </p:nvPr>
        </p:nvSpPr>
        <p:spPr>
          <a:xfrm>
            <a:off x="7585587" y="1891548"/>
            <a:ext cx="4011561" cy="4322643"/>
          </a:xfrm>
        </p:spPr>
        <p:txBody>
          <a:bodyPr vert="horz" lIns="0" tIns="45720" rIns="0" bIns="45720" rtlCol="0" anchor="t">
            <a:normAutofit fontScale="85000" lnSpcReduction="20000"/>
          </a:bodyPr>
          <a:lstStyle/>
          <a:p>
            <a:pPr marL="0" indent="0">
              <a:spcBef>
                <a:spcPts val="0"/>
              </a:spcBef>
              <a:spcAft>
                <a:spcPts val="600"/>
              </a:spcAft>
              <a:buClr>
                <a:schemeClr val="accent3"/>
              </a:buClr>
              <a:buNone/>
            </a:pPr>
            <a:r>
              <a:rPr lang="en-US" sz="1900" b="1" dirty="0">
                <a:solidFill>
                  <a:schemeClr val="bg1"/>
                </a:solidFill>
                <a:latin typeface="Amasis MT Pro"/>
              </a:rPr>
              <a:t>Timeline</a:t>
            </a:r>
          </a:p>
          <a:p>
            <a:pPr marL="0" indent="0">
              <a:spcBef>
                <a:spcPts val="600"/>
              </a:spcBef>
              <a:spcAft>
                <a:spcPts val="0"/>
              </a:spcAft>
              <a:buClr>
                <a:schemeClr val="accent3"/>
              </a:buClr>
              <a:buNone/>
            </a:pPr>
            <a:r>
              <a:rPr lang="en-US" sz="1900" dirty="0">
                <a:solidFill>
                  <a:schemeClr val="bg1"/>
                </a:solidFill>
                <a:latin typeface="Amasis MT Pro"/>
              </a:rPr>
              <a:t>Summer ‘22</a:t>
            </a:r>
          </a:p>
          <a:p>
            <a:pPr marL="640080" indent="-365760">
              <a:lnSpc>
                <a:spcPct val="120000"/>
              </a:lnSpc>
              <a:spcBef>
                <a:spcPts val="0"/>
              </a:spcBef>
              <a:spcAft>
                <a:spcPts val="0"/>
              </a:spcAft>
              <a:buClr>
                <a:schemeClr val="bg1"/>
              </a:buClr>
              <a:buFont typeface="Wingdings" panose="05000000000000000000" pitchFamily="2" charset="2"/>
              <a:buChar char="ü"/>
            </a:pPr>
            <a:r>
              <a:rPr lang="en-US" sz="1900" dirty="0">
                <a:solidFill>
                  <a:schemeClr val="bg1"/>
                </a:solidFill>
                <a:latin typeface="Amasis MT Pro"/>
              </a:rPr>
              <a:t>TAC Workshop</a:t>
            </a:r>
          </a:p>
          <a:p>
            <a:pPr marL="640080" indent="-365760">
              <a:lnSpc>
                <a:spcPct val="120000"/>
              </a:lnSpc>
              <a:spcBef>
                <a:spcPts val="0"/>
              </a:spcBef>
              <a:spcAft>
                <a:spcPts val="0"/>
              </a:spcAft>
              <a:buClr>
                <a:schemeClr val="bg1"/>
              </a:buClr>
              <a:buFont typeface="Wingdings" panose="05000000000000000000" pitchFamily="2" charset="2"/>
              <a:buChar char="ü"/>
            </a:pPr>
            <a:r>
              <a:rPr lang="en-US" sz="1900" dirty="0">
                <a:solidFill>
                  <a:schemeClr val="bg1"/>
                </a:solidFill>
                <a:latin typeface="Amasis MT Pro"/>
              </a:rPr>
              <a:t>Listening Sessions</a:t>
            </a:r>
          </a:p>
          <a:p>
            <a:pPr marL="0" indent="0">
              <a:spcAft>
                <a:spcPts val="0"/>
              </a:spcAft>
              <a:buClr>
                <a:schemeClr val="accent3"/>
              </a:buClr>
              <a:buNone/>
            </a:pPr>
            <a:r>
              <a:rPr lang="en-US" sz="1900" dirty="0">
                <a:solidFill>
                  <a:schemeClr val="bg1"/>
                </a:solidFill>
                <a:latin typeface="Amasis MT Pro"/>
              </a:rPr>
              <a:t>Fall ‘22</a:t>
            </a:r>
          </a:p>
          <a:p>
            <a:pPr marL="640080" indent="-365760">
              <a:lnSpc>
                <a:spcPct val="120000"/>
              </a:lnSpc>
              <a:spcBef>
                <a:spcPts val="0"/>
              </a:spcBef>
              <a:spcAft>
                <a:spcPts val="0"/>
              </a:spcAft>
              <a:buClr>
                <a:schemeClr val="bg1"/>
              </a:buClr>
              <a:buFont typeface="Wingdings" panose="05000000000000000000" pitchFamily="2" charset="2"/>
              <a:buChar char="ü"/>
            </a:pPr>
            <a:r>
              <a:rPr lang="en-US" sz="1900" dirty="0">
                <a:solidFill>
                  <a:schemeClr val="bg1"/>
                </a:solidFill>
                <a:latin typeface="Amasis MT Pro"/>
              </a:rPr>
              <a:t>Draft Guidelines Development</a:t>
            </a:r>
          </a:p>
          <a:p>
            <a:pPr marL="0" indent="0">
              <a:spcAft>
                <a:spcPts val="0"/>
              </a:spcAft>
              <a:buClr>
                <a:schemeClr val="accent3"/>
              </a:buClr>
              <a:buNone/>
            </a:pPr>
            <a:r>
              <a:rPr lang="en-US" sz="1900" dirty="0">
                <a:solidFill>
                  <a:schemeClr val="bg1"/>
                </a:solidFill>
                <a:latin typeface="Amasis MT Pro"/>
              </a:rPr>
              <a:t>Winter ‘22 – ‘23</a:t>
            </a:r>
          </a:p>
          <a:p>
            <a:pPr marL="640080" indent="-365760">
              <a:lnSpc>
                <a:spcPct val="120000"/>
              </a:lnSpc>
              <a:spcBef>
                <a:spcPts val="0"/>
              </a:spcBef>
              <a:spcAft>
                <a:spcPts val="0"/>
              </a:spcAft>
              <a:buClr>
                <a:schemeClr val="bg1"/>
              </a:buClr>
              <a:buFont typeface="Wingdings" panose="05000000000000000000" pitchFamily="2" charset="2"/>
              <a:buChar char="ü"/>
            </a:pPr>
            <a:r>
              <a:rPr lang="en-US" sz="1900" dirty="0">
                <a:solidFill>
                  <a:schemeClr val="bg1"/>
                </a:solidFill>
                <a:latin typeface="Amasis MT Pro"/>
              </a:rPr>
              <a:t>Interagency Work Group</a:t>
            </a:r>
          </a:p>
          <a:p>
            <a:pPr marL="640080" indent="-365760">
              <a:lnSpc>
                <a:spcPct val="120000"/>
              </a:lnSpc>
              <a:spcBef>
                <a:spcPts val="0"/>
              </a:spcBef>
              <a:spcAft>
                <a:spcPts val="0"/>
              </a:spcAft>
              <a:buClr>
                <a:schemeClr val="bg1"/>
              </a:buClr>
              <a:buFont typeface="Wingdings" panose="05000000000000000000" pitchFamily="2" charset="2"/>
              <a:buChar char="ü"/>
            </a:pPr>
            <a:r>
              <a:rPr lang="en-US" sz="1900" dirty="0">
                <a:solidFill>
                  <a:schemeClr val="bg1"/>
                </a:solidFill>
                <a:latin typeface="Amasis MT Pro"/>
              </a:rPr>
              <a:t>Public Comment Period</a:t>
            </a:r>
          </a:p>
          <a:p>
            <a:pPr marL="0" indent="0">
              <a:spcAft>
                <a:spcPts val="0"/>
              </a:spcAft>
              <a:buClr>
                <a:schemeClr val="accent3"/>
              </a:buClr>
              <a:buNone/>
            </a:pPr>
            <a:r>
              <a:rPr lang="en-US" sz="1900" dirty="0">
                <a:solidFill>
                  <a:schemeClr val="bg1"/>
                </a:solidFill>
                <a:latin typeface="Amasis MT Pro"/>
              </a:rPr>
              <a:t>Spring ‘23</a:t>
            </a:r>
          </a:p>
          <a:p>
            <a:pPr marL="640080" indent="-365760">
              <a:lnSpc>
                <a:spcPct val="120000"/>
              </a:lnSpc>
              <a:spcBef>
                <a:spcPts val="0"/>
              </a:spcBef>
              <a:spcAft>
                <a:spcPts val="0"/>
              </a:spcAft>
              <a:buClr>
                <a:schemeClr val="bg1"/>
              </a:buClr>
              <a:buFont typeface="Wingdings" panose="05000000000000000000" pitchFamily="2" charset="2"/>
              <a:buChar char="ü"/>
            </a:pPr>
            <a:r>
              <a:rPr lang="en-US" sz="1900" dirty="0">
                <a:solidFill>
                  <a:schemeClr val="bg1"/>
                </a:solidFill>
                <a:latin typeface="Amasis MT Pro"/>
              </a:rPr>
              <a:t>Final Guidelines Development</a:t>
            </a:r>
          </a:p>
          <a:p>
            <a:pPr marL="0" indent="0">
              <a:spcAft>
                <a:spcPts val="0"/>
              </a:spcAft>
              <a:buClr>
                <a:schemeClr val="accent3"/>
              </a:buClr>
              <a:buNone/>
            </a:pPr>
            <a:r>
              <a:rPr lang="en-US" sz="1900" dirty="0">
                <a:solidFill>
                  <a:schemeClr val="bg1"/>
                </a:solidFill>
                <a:latin typeface="Amasis MT Pro"/>
              </a:rPr>
              <a:t>Summer ‘23</a:t>
            </a:r>
          </a:p>
          <a:p>
            <a:pPr marL="640080" indent="-365760">
              <a:lnSpc>
                <a:spcPct val="120000"/>
              </a:lnSpc>
              <a:spcBef>
                <a:spcPts val="0"/>
              </a:spcBef>
              <a:spcAft>
                <a:spcPts val="0"/>
              </a:spcAft>
              <a:buClr>
                <a:schemeClr val="bg1"/>
              </a:buClr>
              <a:buFont typeface="Wingdings" panose="05000000000000000000" pitchFamily="2" charset="2"/>
              <a:buChar char="ü"/>
            </a:pPr>
            <a:r>
              <a:rPr lang="en-US" sz="1900" dirty="0">
                <a:solidFill>
                  <a:schemeClr val="bg1"/>
                </a:solidFill>
                <a:latin typeface="Amasis MT Pro"/>
              </a:rPr>
              <a:t>Final Guidelines Release &amp; Solicitation</a:t>
            </a:r>
          </a:p>
          <a:p>
            <a:pPr marL="0" indent="0">
              <a:spcAft>
                <a:spcPts val="0"/>
              </a:spcAft>
              <a:buClr>
                <a:schemeClr val="accent3"/>
              </a:buClr>
              <a:buNone/>
            </a:pPr>
            <a:r>
              <a:rPr lang="en-US" sz="1900" dirty="0">
                <a:solidFill>
                  <a:schemeClr val="bg1"/>
                </a:solidFill>
                <a:latin typeface="Amasis MT Pro"/>
              </a:rPr>
              <a:t>Winter ‘23</a:t>
            </a:r>
          </a:p>
          <a:p>
            <a:pPr marL="640080" indent="-365760">
              <a:lnSpc>
                <a:spcPct val="120000"/>
              </a:lnSpc>
              <a:spcBef>
                <a:spcPts val="0"/>
              </a:spcBef>
              <a:spcAft>
                <a:spcPts val="0"/>
              </a:spcAft>
              <a:buClr>
                <a:schemeClr val="bg1"/>
              </a:buClr>
              <a:buFont typeface="Wingdings" panose="05000000000000000000" pitchFamily="2" charset="2"/>
              <a:buChar char="ü"/>
            </a:pPr>
            <a:r>
              <a:rPr lang="en-US" sz="1900" dirty="0">
                <a:solidFill>
                  <a:schemeClr val="bg1"/>
                </a:solidFill>
                <a:latin typeface="Amasis MT Pro"/>
              </a:rPr>
              <a:t>Awards Announced</a:t>
            </a:r>
          </a:p>
        </p:txBody>
      </p:sp>
      <p:sp>
        <p:nvSpPr>
          <p:cNvPr id="6" name="Rectangle 5">
            <a:extLst>
              <a:ext uri="{FF2B5EF4-FFF2-40B4-BE49-F238E27FC236}">
                <a16:creationId xmlns:a16="http://schemas.microsoft.com/office/drawing/2014/main" id="{A94E2CCA-FB38-5CE4-CDDF-D4EBF07F24B2}"/>
              </a:ext>
            </a:extLst>
          </p:cNvPr>
          <p:cNvSpPr/>
          <p:nvPr/>
        </p:nvSpPr>
        <p:spPr>
          <a:xfrm rot="16200000">
            <a:off x="-974267" y="974269"/>
            <a:ext cx="2578608" cy="630073"/>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r>
              <a:rPr lang="en-US" sz="1400"/>
              <a:t>Regional Resilience</a:t>
            </a:r>
          </a:p>
          <a:p>
            <a:r>
              <a:rPr lang="en-US" sz="1400"/>
              <a:t>Grant Program</a:t>
            </a:r>
          </a:p>
        </p:txBody>
      </p:sp>
    </p:spTree>
    <p:extLst>
      <p:ext uri="{BB962C8B-B14F-4D97-AF65-F5344CB8AC3E}">
        <p14:creationId xmlns:p14="http://schemas.microsoft.com/office/powerpoint/2010/main" val="3312883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sp useBgFill="1">
        <p:nvSpPr>
          <p:cNvPr id="10" name="Rectangle 14">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sp>
        <p:nvSpPr>
          <p:cNvPr id="4" name="Rectangle 3">
            <a:extLst>
              <a:ext uri="{FF2B5EF4-FFF2-40B4-BE49-F238E27FC236}">
                <a16:creationId xmlns:a16="http://schemas.microsoft.com/office/drawing/2014/main" id="{510ED2B5-24D6-476B-A621-1BD90A900683}"/>
              </a:ext>
              <a:ext uri="{C183D7F6-B498-43B3-948B-1728B52AA6E4}">
                <adec:decorative xmlns:adec="http://schemas.microsoft.com/office/drawing/2017/decorative" val="1"/>
              </a:ext>
            </a:extLst>
          </p:cNvPr>
          <p:cNvSpPr/>
          <p:nvPr/>
        </p:nvSpPr>
        <p:spPr>
          <a:xfrm>
            <a:off x="-11502" y="0"/>
            <a:ext cx="469277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cxnSp>
        <p:nvCxnSpPr>
          <p:cNvPr id="11" name="Straight Connector 16">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32A239D-DE78-4BA7-9412-D191C59BB3E9}"/>
              </a:ext>
            </a:extLst>
          </p:cNvPr>
          <p:cNvSpPr>
            <a:spLocks noGrp="1"/>
          </p:cNvSpPr>
          <p:nvPr>
            <p:ph type="title"/>
          </p:nvPr>
        </p:nvSpPr>
        <p:spPr>
          <a:xfrm>
            <a:off x="5181601" y="634946"/>
            <a:ext cx="6368142" cy="1450757"/>
          </a:xfrm>
        </p:spPr>
        <p:txBody>
          <a:bodyPr>
            <a:normAutofit/>
          </a:bodyPr>
          <a:lstStyle/>
          <a:p>
            <a:r>
              <a:rPr lang="en-US" sz="5000">
                <a:solidFill>
                  <a:srgbClr val="501A65"/>
                </a:solidFill>
              </a:rPr>
              <a:t>Key Program Priorities</a:t>
            </a:r>
          </a:p>
        </p:txBody>
      </p:sp>
      <p:pic>
        <p:nvPicPr>
          <p:cNvPr id="20" name="Picture 19" descr="4 images collage: wildfire, construction, family fishing, and gardening">
            <a:extLst>
              <a:ext uri="{FF2B5EF4-FFF2-40B4-BE49-F238E27FC236}">
                <a16:creationId xmlns:a16="http://schemas.microsoft.com/office/drawing/2014/main" id="{A5939F31-7714-4E75-98C5-1BA1E1A59311}"/>
              </a:ext>
            </a:extLst>
          </p:cNvPr>
          <p:cNvPicPr>
            <a:picLocks noChangeAspect="1"/>
          </p:cNvPicPr>
          <p:nvPr/>
        </p:nvPicPr>
        <p:blipFill rotWithShape="1">
          <a:blip r:embed="rId3">
            <a:alphaModFix amt="70000"/>
          </a:blip>
          <a:srcRect l="675" r="8994" b="-2"/>
          <a:stretch/>
        </p:blipFill>
        <p:spPr>
          <a:xfrm>
            <a:off x="-11503" y="-54434"/>
            <a:ext cx="4698521" cy="6935437"/>
          </a:xfrm>
          <a:prstGeom prst="rect">
            <a:avLst/>
          </a:prstGeom>
        </p:spPr>
      </p:pic>
      <p:sp>
        <p:nvSpPr>
          <p:cNvPr id="3" name="Content Placeholder 2">
            <a:extLst>
              <a:ext uri="{FF2B5EF4-FFF2-40B4-BE49-F238E27FC236}">
                <a16:creationId xmlns:a16="http://schemas.microsoft.com/office/drawing/2014/main" id="{14DFC2E0-BC5E-45B0-8D6E-3E23EEF70CF9}"/>
              </a:ext>
            </a:extLst>
          </p:cNvPr>
          <p:cNvSpPr>
            <a:spLocks noGrp="1"/>
          </p:cNvSpPr>
          <p:nvPr>
            <p:ph idx="1"/>
          </p:nvPr>
        </p:nvSpPr>
        <p:spPr>
          <a:xfrm>
            <a:off x="5181601" y="2198914"/>
            <a:ext cx="6368142" cy="4057041"/>
          </a:xfrm>
        </p:spPr>
        <p:txBody>
          <a:bodyPr vert="horz" lIns="0" tIns="45720" rIns="0" bIns="45720" rtlCol="0" anchor="t">
            <a:normAutofit/>
          </a:bodyPr>
          <a:lstStyle/>
          <a:p>
            <a:pPr marL="507365" indent="-342900">
              <a:lnSpc>
                <a:spcPct val="107000"/>
              </a:lnSpc>
              <a:spcBef>
                <a:spcPts val="0"/>
              </a:spcBef>
              <a:spcAft>
                <a:spcPts val="1200"/>
              </a:spcAft>
              <a:buClr>
                <a:srgbClr val="6CB82B"/>
              </a:buClr>
              <a:buFont typeface="Arial" panose="020B0604020202020204" pitchFamily="34" charset="0"/>
              <a:buChar char="•"/>
              <a:defRPr/>
            </a:pPr>
            <a:r>
              <a:rPr lang="en-US" dirty="0"/>
              <a:t>Support </a:t>
            </a:r>
            <a:r>
              <a:rPr lang="en-US" b="1" dirty="0"/>
              <a:t>regional </a:t>
            </a:r>
            <a:r>
              <a:rPr lang="en-US" dirty="0"/>
              <a:t>projects aligned with ICARP priorities that </a:t>
            </a:r>
            <a:r>
              <a:rPr lang="en-US" b="1" dirty="0"/>
              <a:t>reduce climate risks </a:t>
            </a:r>
            <a:r>
              <a:rPr lang="en-US" dirty="0"/>
              <a:t>from </a:t>
            </a:r>
            <a:r>
              <a:rPr lang="en-US" dirty="0">
                <a:effectLst/>
                <a:ea typeface="Verdana"/>
                <a:cs typeface="Times New Roman"/>
              </a:rPr>
              <a:t>wildfire, sea level rise, drought, flood, increasing temperatures, and extreme heat events.</a:t>
            </a:r>
          </a:p>
          <a:p>
            <a:pPr marL="507365" indent="-342900">
              <a:lnSpc>
                <a:spcPct val="107000"/>
              </a:lnSpc>
              <a:spcBef>
                <a:spcPts val="0"/>
              </a:spcBef>
              <a:spcAft>
                <a:spcPts val="1200"/>
              </a:spcAft>
              <a:buClr>
                <a:srgbClr val="6CB82B"/>
              </a:buClr>
              <a:buFont typeface="Arial" panose="020B0604020202020204" pitchFamily="34" charset="0"/>
              <a:buChar char="•"/>
              <a:defRPr/>
            </a:pPr>
            <a:r>
              <a:rPr lang="en-US" dirty="0">
                <a:ea typeface="Verdana"/>
                <a:cs typeface="Times New Roman"/>
              </a:rPr>
              <a:t>S</a:t>
            </a:r>
            <a:r>
              <a:rPr lang="en-US" dirty="0"/>
              <a:t>upport projects or actions that address the greatest climate risks in the region, particularly in the most vulnerable communities. </a:t>
            </a:r>
          </a:p>
          <a:p>
            <a:pPr marL="507365" indent="-342900">
              <a:lnSpc>
                <a:spcPct val="107000"/>
              </a:lnSpc>
              <a:spcBef>
                <a:spcPts val="0"/>
              </a:spcBef>
              <a:spcAft>
                <a:spcPts val="1200"/>
              </a:spcAft>
              <a:buClr>
                <a:srgbClr val="6CB82B"/>
              </a:buClr>
              <a:buFont typeface="Arial" panose="020B0604020202020204" pitchFamily="34" charset="0"/>
              <a:buChar char="•"/>
              <a:defRPr/>
            </a:pPr>
            <a:endParaRPr lang="en-US" dirty="0">
              <a:ea typeface="Roboto"/>
            </a:endParaRPr>
          </a:p>
        </p:txBody>
      </p:sp>
      <p:sp>
        <p:nvSpPr>
          <p:cNvPr id="12" name="Rectangle 11">
            <a:extLst>
              <a:ext uri="{FF2B5EF4-FFF2-40B4-BE49-F238E27FC236}">
                <a16:creationId xmlns:a16="http://schemas.microsoft.com/office/drawing/2014/main" id="{9D2F88C0-9C05-45FD-9440-4896DF865023}"/>
              </a:ext>
            </a:extLst>
          </p:cNvPr>
          <p:cNvSpPr/>
          <p:nvPr/>
        </p:nvSpPr>
        <p:spPr>
          <a:xfrm rot="16200000">
            <a:off x="-974267" y="974269"/>
            <a:ext cx="2578608" cy="630073"/>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r>
              <a:rPr lang="en-US" sz="1400"/>
              <a:t>Regional Resilience</a:t>
            </a:r>
          </a:p>
          <a:p>
            <a:r>
              <a:rPr lang="en-US" sz="1400"/>
              <a:t>Grant Program</a:t>
            </a:r>
          </a:p>
        </p:txBody>
      </p:sp>
    </p:spTree>
    <p:extLst>
      <p:ext uri="{BB962C8B-B14F-4D97-AF65-F5344CB8AC3E}">
        <p14:creationId xmlns:p14="http://schemas.microsoft.com/office/powerpoint/2010/main" val="2052814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3F204-CE7A-4727-9EF2-D28D0679D48B}"/>
              </a:ext>
            </a:extLst>
          </p:cNvPr>
          <p:cNvSpPr>
            <a:spLocks noGrp="1"/>
          </p:cNvSpPr>
          <p:nvPr>
            <p:ph type="title"/>
          </p:nvPr>
        </p:nvSpPr>
        <p:spPr/>
        <p:txBody>
          <a:bodyPr/>
          <a:lstStyle/>
          <a:p>
            <a:r>
              <a:rPr lang="en-US" dirty="0">
                <a:solidFill>
                  <a:schemeClr val="accent3"/>
                </a:solidFill>
              </a:rPr>
              <a:t>Funding Goals &amp; Set-Asides</a:t>
            </a:r>
          </a:p>
        </p:txBody>
      </p:sp>
      <p:sp>
        <p:nvSpPr>
          <p:cNvPr id="7" name="Rectangle 6">
            <a:extLst>
              <a:ext uri="{FF2B5EF4-FFF2-40B4-BE49-F238E27FC236}">
                <a16:creationId xmlns:a16="http://schemas.microsoft.com/office/drawing/2014/main" id="{979CC469-6B7E-4753-A05E-9CDE50AA2D9A}"/>
              </a:ext>
            </a:extLst>
          </p:cNvPr>
          <p:cNvSpPr/>
          <p:nvPr/>
        </p:nvSpPr>
        <p:spPr>
          <a:xfrm rot="16200000">
            <a:off x="-974267" y="974269"/>
            <a:ext cx="2578608" cy="630073"/>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r>
              <a:rPr lang="en-US" sz="1400"/>
              <a:t>Regional Resilience</a:t>
            </a:r>
          </a:p>
          <a:p>
            <a:r>
              <a:rPr lang="en-US" sz="1400"/>
              <a:t>Grant Program</a:t>
            </a:r>
          </a:p>
        </p:txBody>
      </p:sp>
      <p:pic>
        <p:nvPicPr>
          <p:cNvPr id="6" name="Picture 5">
            <a:extLst>
              <a:ext uri="{FF2B5EF4-FFF2-40B4-BE49-F238E27FC236}">
                <a16:creationId xmlns:a16="http://schemas.microsoft.com/office/drawing/2014/main" id="{286CBB80-1D4E-23DD-F7C4-5CF7B3A7C752}"/>
              </a:ext>
            </a:extLst>
          </p:cNvPr>
          <p:cNvPicPr>
            <a:picLocks noChangeAspect="1"/>
          </p:cNvPicPr>
          <p:nvPr/>
        </p:nvPicPr>
        <p:blipFill>
          <a:blip r:embed="rId3"/>
          <a:stretch>
            <a:fillRect/>
          </a:stretch>
        </p:blipFill>
        <p:spPr>
          <a:xfrm>
            <a:off x="2630716" y="1870363"/>
            <a:ext cx="6279403" cy="4364183"/>
          </a:xfrm>
          <a:prstGeom prst="rect">
            <a:avLst/>
          </a:prstGeom>
        </p:spPr>
      </p:pic>
    </p:spTree>
    <p:extLst>
      <p:ext uri="{BB962C8B-B14F-4D97-AF65-F5344CB8AC3E}">
        <p14:creationId xmlns:p14="http://schemas.microsoft.com/office/powerpoint/2010/main" val="641901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3F204-CE7A-4727-9EF2-D28D0679D48B}"/>
              </a:ext>
            </a:extLst>
          </p:cNvPr>
          <p:cNvSpPr>
            <a:spLocks noGrp="1"/>
          </p:cNvSpPr>
          <p:nvPr>
            <p:ph type="title"/>
          </p:nvPr>
        </p:nvSpPr>
        <p:spPr/>
        <p:txBody>
          <a:bodyPr/>
          <a:lstStyle/>
          <a:p>
            <a:r>
              <a:rPr lang="en-US" dirty="0">
                <a:solidFill>
                  <a:schemeClr val="accent3"/>
                </a:solidFill>
              </a:rPr>
              <a:t>Awardee Spotlight</a:t>
            </a:r>
          </a:p>
        </p:txBody>
      </p:sp>
      <p:sp>
        <p:nvSpPr>
          <p:cNvPr id="3" name="Text Placeholder 2">
            <a:extLst>
              <a:ext uri="{FF2B5EF4-FFF2-40B4-BE49-F238E27FC236}">
                <a16:creationId xmlns:a16="http://schemas.microsoft.com/office/drawing/2014/main" id="{7D10D1E6-3AF4-4D0C-B738-B7F082F54F57}"/>
              </a:ext>
            </a:extLst>
          </p:cNvPr>
          <p:cNvSpPr>
            <a:spLocks noGrp="1"/>
          </p:cNvSpPr>
          <p:nvPr>
            <p:ph type="body" idx="1"/>
          </p:nvPr>
        </p:nvSpPr>
        <p:spPr>
          <a:xfrm>
            <a:off x="907291" y="1735581"/>
            <a:ext cx="5492826" cy="736282"/>
          </a:xfrm>
        </p:spPr>
        <p:txBody>
          <a:bodyPr>
            <a:normAutofit/>
          </a:bodyPr>
          <a:lstStyle/>
          <a:p>
            <a:pPr algn="l"/>
            <a:r>
              <a:rPr lang="en-US" sz="1900" dirty="0">
                <a:effectLst/>
              </a:rPr>
              <a:t>Energy-Resilient Fire Services in High-Threat Communities</a:t>
            </a:r>
          </a:p>
        </p:txBody>
      </p:sp>
      <p:sp>
        <p:nvSpPr>
          <p:cNvPr id="11" name="Content Placeholder 10">
            <a:extLst>
              <a:ext uri="{FF2B5EF4-FFF2-40B4-BE49-F238E27FC236}">
                <a16:creationId xmlns:a16="http://schemas.microsoft.com/office/drawing/2014/main" id="{DC9F86C5-25E7-457F-95B9-99180080E31E}"/>
              </a:ext>
            </a:extLst>
          </p:cNvPr>
          <p:cNvSpPr>
            <a:spLocks noGrp="1"/>
          </p:cNvSpPr>
          <p:nvPr>
            <p:ph sz="quarter" idx="4"/>
          </p:nvPr>
        </p:nvSpPr>
        <p:spPr>
          <a:xfrm>
            <a:off x="974536" y="2362233"/>
            <a:ext cx="5121463" cy="1615933"/>
          </a:xfrm>
        </p:spPr>
        <p:txBody>
          <a:bodyPr vert="horz" lIns="0" tIns="45720" rIns="0" bIns="45720" rtlCol="0" anchor="t">
            <a:noAutofit/>
          </a:bodyPr>
          <a:lstStyle/>
          <a:p>
            <a:pPr marL="0" indent="0" algn="l">
              <a:buNone/>
            </a:pPr>
            <a:r>
              <a:rPr lang="en-US" sz="1500" b="1" i="0" dirty="0">
                <a:solidFill>
                  <a:srgbClr val="171F21"/>
                </a:solidFill>
                <a:effectLst/>
              </a:rPr>
              <a:t>$3,000,000 </a:t>
            </a:r>
            <a:r>
              <a:rPr lang="en-US" sz="1500" i="0" dirty="0">
                <a:solidFill>
                  <a:srgbClr val="171F21"/>
                </a:solidFill>
                <a:effectLst/>
              </a:rPr>
              <a:t>(Implementation Grant)</a:t>
            </a:r>
          </a:p>
          <a:p>
            <a:pPr algn="l">
              <a:buFont typeface="Arial" panose="020B0604020202020204" pitchFamily="34" charset="0"/>
              <a:buChar char="•"/>
            </a:pPr>
            <a:r>
              <a:rPr lang="en-US" sz="1500" b="0" i="0" dirty="0">
                <a:solidFill>
                  <a:srgbClr val="171F21"/>
                </a:solidFill>
                <a:effectLst/>
              </a:rPr>
              <a:t>Lead: Redwood Coast Energy Authority</a:t>
            </a:r>
          </a:p>
          <a:p>
            <a:pPr algn="l">
              <a:buFont typeface="Arial" panose="020B0604020202020204" pitchFamily="34" charset="0"/>
              <a:buChar char="•"/>
            </a:pPr>
            <a:r>
              <a:rPr lang="en-US" sz="1500" b="0" i="0" dirty="0">
                <a:solidFill>
                  <a:srgbClr val="171F21"/>
                </a:solidFill>
                <a:effectLst/>
              </a:rPr>
              <a:t>Partners: Yurok Tribe Fire Department, Karuk Tribe Department of Natural Resources, Hoopa Fire Department</a:t>
            </a:r>
          </a:p>
          <a:p>
            <a:br>
              <a:rPr lang="en-US" sz="2000" dirty="0"/>
            </a:br>
            <a:endParaRPr lang="en-US" sz="2000" dirty="0">
              <a:ea typeface="+mn-lt"/>
              <a:cs typeface="+mn-lt"/>
            </a:endParaRPr>
          </a:p>
        </p:txBody>
      </p:sp>
      <p:sp>
        <p:nvSpPr>
          <p:cNvPr id="6" name="Rectangle 5">
            <a:extLst>
              <a:ext uri="{FF2B5EF4-FFF2-40B4-BE49-F238E27FC236}">
                <a16:creationId xmlns:a16="http://schemas.microsoft.com/office/drawing/2014/main" id="{682722C6-18E9-6C0D-437A-B8530CD79F1C}"/>
              </a:ext>
            </a:extLst>
          </p:cNvPr>
          <p:cNvSpPr/>
          <p:nvPr/>
        </p:nvSpPr>
        <p:spPr>
          <a:xfrm rot="16200000">
            <a:off x="-974268" y="974269"/>
            <a:ext cx="2578608" cy="630073"/>
          </a:xfrm>
          <a:prstGeom prst="rect">
            <a:avLst/>
          </a:prstGeom>
          <a:solidFill>
            <a:srgbClr val="128596"/>
          </a:solidFill>
          <a:ln w="12700" cap="flat" cmpd="sng" algn="ctr">
            <a:solidFill>
              <a:srgbClr val="128596"/>
            </a:solidFill>
            <a:prstDash val="solid"/>
          </a:ln>
          <a:effectLst>
            <a:outerShdw blurRad="38100" dist="25400" dir="2700000" algn="br" rotWithShape="0">
              <a:srgbClr val="000000">
                <a:alpha val="60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FFFF"/>
                </a:solidFill>
                <a:effectLst/>
                <a:uLnTx/>
                <a:uFillTx/>
                <a:latin typeface="Neue Haas Grotesk Text Pro"/>
                <a:ea typeface="+mn-ea"/>
                <a:cs typeface="+mn-cs"/>
              </a:rPr>
              <a:t>Regional Resilience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FFFF"/>
                </a:solidFill>
                <a:effectLst/>
                <a:uLnTx/>
                <a:uFillTx/>
                <a:latin typeface="Neue Haas Grotesk Text Pro"/>
                <a:ea typeface="+mn-ea"/>
                <a:cs typeface="+mn-cs"/>
              </a:rPr>
              <a:t>Grant Program</a:t>
            </a:r>
          </a:p>
        </p:txBody>
      </p:sp>
      <p:sp>
        <p:nvSpPr>
          <p:cNvPr id="12" name="Content Placeholder 10">
            <a:extLst>
              <a:ext uri="{FF2B5EF4-FFF2-40B4-BE49-F238E27FC236}">
                <a16:creationId xmlns:a16="http://schemas.microsoft.com/office/drawing/2014/main" id="{E877ACB3-E41B-1907-B567-B38120A88CDB}"/>
              </a:ext>
            </a:extLst>
          </p:cNvPr>
          <p:cNvSpPr txBox="1">
            <a:spLocks/>
          </p:cNvSpPr>
          <p:nvPr/>
        </p:nvSpPr>
        <p:spPr>
          <a:xfrm>
            <a:off x="907291" y="4362450"/>
            <a:ext cx="5074322" cy="1973225"/>
          </a:xfrm>
          <a:prstGeom prst="rect">
            <a:avLst/>
          </a:prstGeom>
        </p:spPr>
        <p:txBody>
          <a:bodyPr vert="horz" lIns="0" tIns="45720" rIns="0" bIns="45720" rtlCol="0" anchor="t">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97790" lvl="1" indent="0">
              <a:lnSpc>
                <a:spcPct val="100000"/>
              </a:lnSpc>
              <a:spcBef>
                <a:spcPts val="0"/>
              </a:spcBef>
              <a:spcAft>
                <a:spcPts val="0"/>
              </a:spcAft>
              <a:buNone/>
            </a:pPr>
            <a:endParaRPr lang="en-US" sz="2000" b="0" i="0" dirty="0">
              <a:solidFill>
                <a:srgbClr val="171F21"/>
              </a:solidFill>
              <a:effectLst/>
              <a:latin typeface="Roboto" panose="02000000000000000000" pitchFamily="2" charset="0"/>
            </a:endParaRPr>
          </a:p>
          <a:p>
            <a:pPr marL="0" indent="0">
              <a:buNone/>
            </a:pPr>
            <a:r>
              <a:rPr lang="en-US" sz="1500" b="1" i="0" dirty="0">
                <a:solidFill>
                  <a:srgbClr val="171F21"/>
                </a:solidFill>
                <a:effectLst/>
              </a:rPr>
              <a:t>$649,335 </a:t>
            </a:r>
            <a:r>
              <a:rPr lang="en-US" sz="1500" dirty="0">
                <a:ea typeface="+mn-lt"/>
                <a:cs typeface="+mn-lt"/>
              </a:rPr>
              <a:t>(Planning Grant)</a:t>
            </a:r>
          </a:p>
          <a:p>
            <a:pPr algn="l">
              <a:buFont typeface="Arial" panose="020B0604020202020204" pitchFamily="34" charset="0"/>
              <a:buChar char="•"/>
            </a:pPr>
            <a:r>
              <a:rPr lang="en-US" sz="1500" b="0" i="0" dirty="0">
                <a:solidFill>
                  <a:srgbClr val="171F21"/>
                </a:solidFill>
                <a:effectLst/>
              </a:rPr>
              <a:t>Lead: Coachella Valley Water District</a:t>
            </a:r>
          </a:p>
          <a:p>
            <a:pPr algn="l">
              <a:buFont typeface="Arial" panose="020B0604020202020204" pitchFamily="34" charset="0"/>
              <a:buChar char="•"/>
            </a:pPr>
            <a:r>
              <a:rPr lang="en-US" sz="1500" b="0" i="0" dirty="0">
                <a:solidFill>
                  <a:srgbClr val="171F21"/>
                </a:solidFill>
                <a:effectLst/>
              </a:rPr>
              <a:t>Partners: Torres Martinez Desert Cahuilla Indians, Pueblo </a:t>
            </a:r>
            <a:r>
              <a:rPr lang="en-US" sz="1500" b="0" i="0" dirty="0" err="1">
                <a:solidFill>
                  <a:srgbClr val="171F21"/>
                </a:solidFill>
                <a:effectLst/>
              </a:rPr>
              <a:t>Unido</a:t>
            </a:r>
            <a:r>
              <a:rPr lang="en-US" sz="1500" b="0" i="0" dirty="0">
                <a:solidFill>
                  <a:srgbClr val="171F21"/>
                </a:solidFill>
                <a:effectLst/>
              </a:rPr>
              <a:t> Community Development Corporation</a:t>
            </a:r>
          </a:p>
        </p:txBody>
      </p:sp>
      <p:sp>
        <p:nvSpPr>
          <p:cNvPr id="13" name="Text Placeholder 2">
            <a:extLst>
              <a:ext uri="{FF2B5EF4-FFF2-40B4-BE49-F238E27FC236}">
                <a16:creationId xmlns:a16="http://schemas.microsoft.com/office/drawing/2014/main" id="{DBE27ED6-F511-E7A1-6D23-5A4E681AC925}"/>
              </a:ext>
            </a:extLst>
          </p:cNvPr>
          <p:cNvSpPr txBox="1">
            <a:spLocks/>
          </p:cNvSpPr>
          <p:nvPr/>
        </p:nvSpPr>
        <p:spPr>
          <a:xfrm>
            <a:off x="907291" y="4128153"/>
            <a:ext cx="5465927" cy="73628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000" b="0" kern="1200" cap="all" baseline="0">
                <a:solidFill>
                  <a:schemeClr val="tx2"/>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Calibri" pitchFamily="34" charset="0"/>
              <a:buNone/>
              <a:defRPr sz="2000" b="1"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Calibri" pitchFamily="34" charset="0"/>
              <a:buNone/>
              <a:defRPr sz="1800" b="1"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9pPr>
          </a:lstStyle>
          <a:p>
            <a:r>
              <a:rPr lang="en-US" sz="1900" dirty="0"/>
              <a:t>Coachella valley regional water resilience plan</a:t>
            </a:r>
          </a:p>
        </p:txBody>
      </p:sp>
      <p:sp>
        <p:nvSpPr>
          <p:cNvPr id="14" name="Text Placeholder 2">
            <a:extLst>
              <a:ext uri="{FF2B5EF4-FFF2-40B4-BE49-F238E27FC236}">
                <a16:creationId xmlns:a16="http://schemas.microsoft.com/office/drawing/2014/main" id="{08DB5812-09AB-776D-9C59-5E0AC8739A5E}"/>
              </a:ext>
            </a:extLst>
          </p:cNvPr>
          <p:cNvSpPr txBox="1">
            <a:spLocks/>
          </p:cNvSpPr>
          <p:nvPr/>
        </p:nvSpPr>
        <p:spPr>
          <a:xfrm>
            <a:off x="6633720" y="1998965"/>
            <a:ext cx="4937760" cy="579645"/>
          </a:xfrm>
          <a:prstGeom prst="rect">
            <a:avLst/>
          </a:prstGeom>
        </p:spPr>
        <p:txBody>
          <a:bodyPr vert="horz" lIns="91440" tIns="45720" rIns="91440" bIns="45720" rtlCol="0" anchor="ctr">
            <a:normAutofit fontScale="925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000" b="0" kern="1200" cap="all" baseline="0">
                <a:solidFill>
                  <a:schemeClr val="tx2"/>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Calibri" pitchFamily="34" charset="0"/>
              <a:buNone/>
              <a:defRPr sz="2000" b="1"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Calibri" pitchFamily="34" charset="0"/>
              <a:buNone/>
              <a:defRPr sz="1800" b="1"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9pPr>
          </a:lstStyle>
          <a:p>
            <a:pPr algn="l"/>
            <a:r>
              <a:rPr lang="en-US" sz="2000" dirty="0">
                <a:effectLst/>
              </a:rPr>
              <a:t>Le Grand Community Water Program</a:t>
            </a:r>
          </a:p>
          <a:p>
            <a:endParaRPr lang="en-US" dirty="0"/>
          </a:p>
        </p:txBody>
      </p:sp>
      <p:sp>
        <p:nvSpPr>
          <p:cNvPr id="15" name="Content Placeholder 10">
            <a:extLst>
              <a:ext uri="{FF2B5EF4-FFF2-40B4-BE49-F238E27FC236}">
                <a16:creationId xmlns:a16="http://schemas.microsoft.com/office/drawing/2014/main" id="{DEE206C4-8BD4-D626-7C4C-EBEF75554892}"/>
              </a:ext>
            </a:extLst>
          </p:cNvPr>
          <p:cNvSpPr txBox="1">
            <a:spLocks/>
          </p:cNvSpPr>
          <p:nvPr/>
        </p:nvSpPr>
        <p:spPr>
          <a:xfrm>
            <a:off x="6633720" y="2327450"/>
            <a:ext cx="4521960" cy="1120633"/>
          </a:xfrm>
          <a:prstGeom prst="rect">
            <a:avLst/>
          </a:prstGeom>
        </p:spPr>
        <p:txBody>
          <a:bodyPr vert="horz" lIns="0" tIns="45720" rIns="0" bIns="45720" rtlCol="0" anchor="t">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l"/>
            <a:r>
              <a:rPr lang="en-US" sz="1500" b="1" i="0" dirty="0">
                <a:solidFill>
                  <a:srgbClr val="171F21"/>
                </a:solidFill>
                <a:effectLst/>
              </a:rPr>
              <a:t>$3,000,000 </a:t>
            </a:r>
            <a:r>
              <a:rPr lang="en-US" sz="1500" i="0" dirty="0">
                <a:solidFill>
                  <a:srgbClr val="171F21"/>
                </a:solidFill>
                <a:effectLst/>
              </a:rPr>
              <a:t>(</a:t>
            </a:r>
            <a:r>
              <a:rPr lang="en-US" sz="1500" dirty="0">
                <a:solidFill>
                  <a:srgbClr val="171F21"/>
                </a:solidFill>
              </a:rPr>
              <a:t>I</a:t>
            </a:r>
            <a:r>
              <a:rPr lang="en-US" sz="1500" i="0" dirty="0">
                <a:solidFill>
                  <a:srgbClr val="171F21"/>
                </a:solidFill>
                <a:effectLst/>
              </a:rPr>
              <a:t>mplementation Grant)</a:t>
            </a:r>
          </a:p>
          <a:p>
            <a:pPr algn="l">
              <a:buFont typeface="Arial" panose="020B0604020202020204" pitchFamily="34" charset="0"/>
              <a:buChar char="•"/>
            </a:pPr>
            <a:r>
              <a:rPr lang="en-US" sz="1500" b="0" i="0" dirty="0">
                <a:solidFill>
                  <a:srgbClr val="171F21"/>
                </a:solidFill>
                <a:effectLst/>
              </a:rPr>
              <a:t>Lead: Le Grand Athlone Water District</a:t>
            </a:r>
          </a:p>
          <a:p>
            <a:pPr algn="l">
              <a:buFont typeface="Arial" panose="020B0604020202020204" pitchFamily="34" charset="0"/>
              <a:buChar char="•"/>
            </a:pPr>
            <a:r>
              <a:rPr lang="en-US" sz="1500" b="0" i="0" dirty="0">
                <a:solidFill>
                  <a:srgbClr val="171F21"/>
                </a:solidFill>
                <a:effectLst/>
              </a:rPr>
              <a:t>Partners: Le Grand Community Services District, Socio-Environmental Education Network (SEEN)</a:t>
            </a:r>
          </a:p>
          <a:p>
            <a:pPr marL="440690" lvl="1" indent="-342900">
              <a:lnSpc>
                <a:spcPct val="100000"/>
              </a:lnSpc>
              <a:spcBef>
                <a:spcPts val="0"/>
              </a:spcBef>
              <a:spcAft>
                <a:spcPts val="0"/>
              </a:spcAft>
            </a:pPr>
            <a:endParaRPr lang="en-US" sz="2000" dirty="0">
              <a:ea typeface="+mn-lt"/>
              <a:cs typeface="+mn-lt"/>
            </a:endParaRPr>
          </a:p>
        </p:txBody>
      </p:sp>
      <p:sp>
        <p:nvSpPr>
          <p:cNvPr id="16" name="Content Placeholder 10">
            <a:extLst>
              <a:ext uri="{FF2B5EF4-FFF2-40B4-BE49-F238E27FC236}">
                <a16:creationId xmlns:a16="http://schemas.microsoft.com/office/drawing/2014/main" id="{51A53AFC-7B6C-D1E2-4F12-9A90A75308A8}"/>
              </a:ext>
            </a:extLst>
          </p:cNvPr>
          <p:cNvSpPr txBox="1">
            <a:spLocks/>
          </p:cNvSpPr>
          <p:nvPr/>
        </p:nvSpPr>
        <p:spPr>
          <a:xfrm>
            <a:off x="6633720" y="4759775"/>
            <a:ext cx="5178606" cy="1615933"/>
          </a:xfrm>
          <a:prstGeom prst="rect">
            <a:avLst/>
          </a:prstGeom>
        </p:spPr>
        <p:txBody>
          <a:bodyPr vert="horz" lIns="0" tIns="45720" rIns="0" bIns="45720" rtlCol="0" anchor="t">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97790" lvl="1" indent="0">
              <a:lnSpc>
                <a:spcPct val="100000"/>
              </a:lnSpc>
              <a:spcBef>
                <a:spcPts val="0"/>
              </a:spcBef>
              <a:spcAft>
                <a:spcPts val="0"/>
              </a:spcAft>
              <a:buNone/>
            </a:pPr>
            <a:r>
              <a:rPr lang="en-US" sz="1500" b="1" dirty="0">
                <a:ea typeface="+mn-lt"/>
                <a:cs typeface="+mn-lt"/>
              </a:rPr>
              <a:t>$650,000 </a:t>
            </a:r>
            <a:r>
              <a:rPr lang="en-US" sz="1500" dirty="0">
                <a:ea typeface="+mn-lt"/>
                <a:cs typeface="+mn-lt"/>
              </a:rPr>
              <a:t>(Planning Grant)</a:t>
            </a:r>
          </a:p>
          <a:p>
            <a:pPr algn="l">
              <a:buFont typeface="Arial" panose="020B0604020202020204" pitchFamily="34" charset="0"/>
              <a:buChar char="•"/>
            </a:pPr>
            <a:r>
              <a:rPr lang="en-US" sz="1500" b="0" i="0" dirty="0">
                <a:solidFill>
                  <a:srgbClr val="171F21"/>
                </a:solidFill>
                <a:effectLst/>
              </a:rPr>
              <a:t>Lead: County of Nevada</a:t>
            </a:r>
          </a:p>
          <a:p>
            <a:pPr algn="l">
              <a:buFont typeface="Arial" panose="020B0604020202020204" pitchFamily="34" charset="0"/>
              <a:buChar char="•"/>
            </a:pPr>
            <a:r>
              <a:rPr lang="en-US" sz="1500" b="0" i="0" dirty="0">
                <a:solidFill>
                  <a:srgbClr val="171F21"/>
                </a:solidFill>
                <a:effectLst/>
              </a:rPr>
              <a:t>Partners: Town of Truckee, Nevada City Rancheria Nisenan Tribe, Truckee Tahoe Airport District, Truckee Donner Public Utility District, Sierra Business Council</a:t>
            </a:r>
          </a:p>
        </p:txBody>
      </p:sp>
      <p:sp>
        <p:nvSpPr>
          <p:cNvPr id="17" name="Text Placeholder 2">
            <a:extLst>
              <a:ext uri="{FF2B5EF4-FFF2-40B4-BE49-F238E27FC236}">
                <a16:creationId xmlns:a16="http://schemas.microsoft.com/office/drawing/2014/main" id="{DA7D2929-4186-0A5C-28F5-E18B2EDE3497}"/>
              </a:ext>
            </a:extLst>
          </p:cNvPr>
          <p:cNvSpPr txBox="1">
            <a:spLocks/>
          </p:cNvSpPr>
          <p:nvPr/>
        </p:nvSpPr>
        <p:spPr>
          <a:xfrm>
            <a:off x="6517271" y="3890302"/>
            <a:ext cx="4937760" cy="1211985"/>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000" b="0" kern="1200" cap="all" baseline="0">
                <a:solidFill>
                  <a:schemeClr val="tx2"/>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Calibri" pitchFamily="34" charset="0"/>
              <a:buNone/>
              <a:defRPr sz="2000" b="1"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Calibri" pitchFamily="34" charset="0"/>
              <a:buNone/>
              <a:defRPr sz="1800" b="1"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9pPr>
          </a:lstStyle>
          <a:p>
            <a:r>
              <a:rPr lang="en-US" sz="1900" dirty="0"/>
              <a:t>BUILDING Climate resilience in the central </a:t>
            </a:r>
            <a:r>
              <a:rPr lang="en-US" sz="1900" dirty="0" err="1"/>
              <a:t>sierra</a:t>
            </a:r>
            <a:r>
              <a:rPr lang="en-US" sz="1900" dirty="0"/>
              <a:t> region</a:t>
            </a:r>
          </a:p>
        </p:txBody>
      </p:sp>
    </p:spTree>
    <p:extLst>
      <p:ext uri="{BB962C8B-B14F-4D97-AF65-F5344CB8AC3E}">
        <p14:creationId xmlns:p14="http://schemas.microsoft.com/office/powerpoint/2010/main" val="3020182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2175F-D276-456B-B0D3-8DE3F067D10B}"/>
              </a:ext>
            </a:extLst>
          </p:cNvPr>
          <p:cNvSpPr>
            <a:spLocks noGrp="1"/>
          </p:cNvSpPr>
          <p:nvPr>
            <p:ph type="title"/>
          </p:nvPr>
        </p:nvSpPr>
        <p:spPr/>
        <p:txBody>
          <a:bodyPr/>
          <a:lstStyle/>
          <a:p>
            <a:r>
              <a:rPr lang="en-US">
                <a:solidFill>
                  <a:srgbClr val="501A65"/>
                </a:solidFill>
                <a:latin typeface="Amasis MT Pro" panose="02040504050005020304" pitchFamily="18" charset="77"/>
              </a:rPr>
              <a:t>Adaptation Planning Grant Program </a:t>
            </a:r>
            <a:r>
              <a:rPr lang="en-US" sz="4000">
                <a:solidFill>
                  <a:srgbClr val="501A65"/>
                </a:solidFill>
                <a:latin typeface="Amasis MT Pro" panose="02040504050005020304" pitchFamily="18" charset="77"/>
              </a:rPr>
              <a:t>Background &amp; Tentative Timeline</a:t>
            </a:r>
            <a:endParaRPr lang="en-US"/>
          </a:p>
        </p:txBody>
      </p:sp>
      <p:sp>
        <p:nvSpPr>
          <p:cNvPr id="3" name="Content Placeholder 2">
            <a:extLst>
              <a:ext uri="{FF2B5EF4-FFF2-40B4-BE49-F238E27FC236}">
                <a16:creationId xmlns:a16="http://schemas.microsoft.com/office/drawing/2014/main" id="{01E5CE30-A3CF-46AA-B365-2DBE8D4FBB4E}"/>
              </a:ext>
            </a:extLst>
          </p:cNvPr>
          <p:cNvSpPr>
            <a:spLocks noGrp="1"/>
          </p:cNvSpPr>
          <p:nvPr>
            <p:ph idx="1"/>
          </p:nvPr>
        </p:nvSpPr>
        <p:spPr>
          <a:xfrm>
            <a:off x="1097280" y="2026265"/>
            <a:ext cx="6253639" cy="4023360"/>
          </a:xfrm>
        </p:spPr>
        <p:txBody>
          <a:bodyPr vert="horz" lIns="0" tIns="45720" rIns="0" bIns="45720" rtlCol="0" anchor="t">
            <a:normAutofit/>
          </a:bodyPr>
          <a:lstStyle/>
          <a:p>
            <a:pPr>
              <a:lnSpc>
                <a:spcPct val="100000"/>
              </a:lnSpc>
              <a:spcAft>
                <a:spcPts val="1200"/>
              </a:spcAft>
              <a:buFont typeface="Arial" panose="020F0502020204030204" pitchFamily="34" charset="0"/>
              <a:buChar char="•"/>
            </a:pPr>
            <a:r>
              <a:rPr lang="en-US" dirty="0"/>
              <a:t>This program funds local, regional, and tribal adaptation planning efforts. </a:t>
            </a:r>
          </a:p>
          <a:p>
            <a:pPr>
              <a:buFont typeface="Arial" panose="020F0502020204030204" pitchFamily="34" charset="0"/>
              <a:buChar char="•"/>
            </a:pPr>
            <a:r>
              <a:rPr lang="en-US" dirty="0"/>
              <a:t>Round 1 </a:t>
            </a:r>
            <a:r>
              <a:rPr lang="en-US" b="1" dirty="0"/>
              <a:t>$8.0 million</a:t>
            </a:r>
            <a:r>
              <a:rPr lang="en-US" dirty="0"/>
              <a:t> was awarded with amounts ranging between </a:t>
            </a:r>
            <a:r>
              <a:rPr lang="en-US" b="1" dirty="0"/>
              <a:t>$150,000-$650,000.</a:t>
            </a:r>
          </a:p>
          <a:p>
            <a:pPr>
              <a:buFont typeface="Arial" panose="020F0502020204030204" pitchFamily="34" charset="0"/>
              <a:buChar char="•"/>
            </a:pPr>
            <a:r>
              <a:rPr lang="en-US" b="1" dirty="0"/>
              <a:t>Round 2 $9,500,000 </a:t>
            </a:r>
            <a:r>
              <a:rPr lang="en-US" dirty="0"/>
              <a:t>will be available early 2024. Funding targets for Tribes, Disadvantaged Communities, and Small &amp; Rural Communities. </a:t>
            </a:r>
          </a:p>
          <a:p>
            <a:pPr>
              <a:buFont typeface="Arial" panose="020F0502020204030204" pitchFamily="34" charset="0"/>
              <a:buChar char="•"/>
            </a:pPr>
            <a:r>
              <a:rPr lang="en-US" dirty="0"/>
              <a:t>No match funding required</a:t>
            </a:r>
          </a:p>
          <a:p>
            <a:pPr>
              <a:lnSpc>
                <a:spcPct val="100000"/>
              </a:lnSpc>
              <a:spcAft>
                <a:spcPts val="1200"/>
              </a:spcAft>
            </a:pPr>
            <a:endParaRPr lang="en-US" dirty="0"/>
          </a:p>
        </p:txBody>
      </p:sp>
      <p:sp>
        <p:nvSpPr>
          <p:cNvPr id="5" name="Rectangle 4">
            <a:extLst>
              <a:ext uri="{FF2B5EF4-FFF2-40B4-BE49-F238E27FC236}">
                <a16:creationId xmlns:a16="http://schemas.microsoft.com/office/drawing/2014/main" id="{675F8D94-A820-4F79-8935-C98F5D1B177D}"/>
              </a:ext>
            </a:extLst>
          </p:cNvPr>
          <p:cNvSpPr/>
          <p:nvPr/>
        </p:nvSpPr>
        <p:spPr>
          <a:xfrm rot="16200000">
            <a:off x="-974268" y="974269"/>
            <a:ext cx="2578608" cy="630073"/>
          </a:xfrm>
          <a:prstGeom prst="rect">
            <a:avLst/>
          </a:prstGeom>
          <a:solidFill>
            <a:srgbClr val="128596"/>
          </a:solidFill>
          <a:ln w="12700" cap="flat" cmpd="sng" algn="ctr">
            <a:solidFill>
              <a:srgbClr val="128596"/>
            </a:solidFill>
            <a:prstDash val="solid"/>
          </a:ln>
          <a:effectLst>
            <a:outerShdw blurRad="38100" dist="25400" dir="2700000" algn="br" rotWithShape="0">
              <a:srgbClr val="000000">
                <a:alpha val="60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FFFF"/>
                </a:solidFill>
                <a:effectLst/>
                <a:uLnTx/>
                <a:uFillTx/>
                <a:latin typeface="Neue Haas Grotesk Text Pro"/>
                <a:ea typeface="+mn-ea"/>
                <a:cs typeface="+mn-cs"/>
              </a:rPr>
              <a:t>Adaptation Planning</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FFFF"/>
                </a:solidFill>
                <a:effectLst/>
                <a:uLnTx/>
                <a:uFillTx/>
                <a:latin typeface="Neue Haas Grotesk Text Pro"/>
                <a:ea typeface="+mn-ea"/>
                <a:cs typeface="+mn-cs"/>
              </a:rPr>
              <a:t>Grant Program</a:t>
            </a:r>
          </a:p>
        </p:txBody>
      </p:sp>
      <p:sp>
        <p:nvSpPr>
          <p:cNvPr id="7" name="Rectangle 6">
            <a:extLst>
              <a:ext uri="{FF2B5EF4-FFF2-40B4-BE49-F238E27FC236}">
                <a16:creationId xmlns:a16="http://schemas.microsoft.com/office/drawing/2014/main" id="{C19588C7-FB51-A9CD-DEE2-CED92CEA6D02}"/>
              </a:ext>
            </a:extLst>
          </p:cNvPr>
          <p:cNvSpPr/>
          <p:nvPr/>
        </p:nvSpPr>
        <p:spPr>
          <a:xfrm>
            <a:off x="7389418" y="1830808"/>
            <a:ext cx="4198374" cy="4414273"/>
          </a:xfrm>
          <a:prstGeom prst="rect">
            <a:avLst/>
          </a:prstGeom>
          <a:solidFill>
            <a:srgbClr val="128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3">
            <a:extLst>
              <a:ext uri="{FF2B5EF4-FFF2-40B4-BE49-F238E27FC236}">
                <a16:creationId xmlns:a16="http://schemas.microsoft.com/office/drawing/2014/main" id="{0042B59F-A980-8E99-2C34-1FD8FA95FA92}"/>
              </a:ext>
            </a:extLst>
          </p:cNvPr>
          <p:cNvSpPr txBox="1">
            <a:spLocks/>
          </p:cNvSpPr>
          <p:nvPr/>
        </p:nvSpPr>
        <p:spPr>
          <a:xfrm>
            <a:off x="7461854" y="1876623"/>
            <a:ext cx="4011561" cy="4322643"/>
          </a:xfrm>
          <a:prstGeom prst="rect">
            <a:avLst/>
          </a:prstGeom>
        </p:spPr>
        <p:txBody>
          <a:bodyPr>
            <a:normAutofit fontScale="77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spcBef>
                <a:spcPts val="0"/>
              </a:spcBef>
              <a:spcAft>
                <a:spcPts val="600"/>
              </a:spcAft>
              <a:buClr>
                <a:schemeClr val="accent3"/>
              </a:buClr>
              <a:buFont typeface="Calibri" panose="020F0502020204030204" pitchFamily="34" charset="0"/>
              <a:buNone/>
            </a:pPr>
            <a:r>
              <a:rPr lang="en-US" sz="1900" b="1">
                <a:solidFill>
                  <a:schemeClr val="bg1"/>
                </a:solidFill>
                <a:latin typeface="Amasis MT Pro" panose="02040504050005020304" pitchFamily="18" charset="0"/>
              </a:rPr>
              <a:t>Timeline</a:t>
            </a:r>
          </a:p>
          <a:p>
            <a:pPr marL="0" indent="0">
              <a:spcBef>
                <a:spcPts val="600"/>
              </a:spcBef>
              <a:spcAft>
                <a:spcPts val="0"/>
              </a:spcAft>
              <a:buClr>
                <a:schemeClr val="accent3"/>
              </a:buClr>
              <a:buFont typeface="Calibri" panose="020F0502020204030204" pitchFamily="34" charset="0"/>
              <a:buNone/>
            </a:pPr>
            <a:r>
              <a:rPr lang="en-US" sz="1900">
                <a:solidFill>
                  <a:schemeClr val="bg1"/>
                </a:solidFill>
                <a:latin typeface="Amasis MT Pro" panose="02040504050005020304" pitchFamily="18" charset="0"/>
              </a:rPr>
              <a:t>Spring ‘22</a:t>
            </a:r>
          </a:p>
          <a:p>
            <a:pPr marL="640080" indent="-365760">
              <a:lnSpc>
                <a:spcPct val="120000"/>
              </a:lnSpc>
              <a:spcBef>
                <a:spcPts val="0"/>
              </a:spcBef>
              <a:spcAft>
                <a:spcPts val="0"/>
              </a:spcAft>
              <a:buClr>
                <a:schemeClr val="bg1"/>
              </a:buClr>
              <a:buFont typeface="Wingdings" panose="05000000000000000000" pitchFamily="2" charset="2"/>
              <a:buChar char="ü"/>
            </a:pPr>
            <a:r>
              <a:rPr lang="en-US" sz="1900">
                <a:solidFill>
                  <a:schemeClr val="bg1"/>
                </a:solidFill>
                <a:latin typeface="Amasis MT Pro" panose="02040504050005020304" pitchFamily="18" charset="0"/>
              </a:rPr>
              <a:t>TAC Workshop</a:t>
            </a:r>
          </a:p>
          <a:p>
            <a:pPr marL="640080" indent="-365760">
              <a:lnSpc>
                <a:spcPct val="120000"/>
              </a:lnSpc>
              <a:spcBef>
                <a:spcPts val="0"/>
              </a:spcBef>
              <a:spcAft>
                <a:spcPts val="0"/>
              </a:spcAft>
              <a:buClr>
                <a:schemeClr val="bg1"/>
              </a:buClr>
              <a:buFont typeface="Wingdings" panose="05000000000000000000" pitchFamily="2" charset="2"/>
              <a:buChar char="ü"/>
            </a:pPr>
            <a:r>
              <a:rPr lang="en-US" sz="1900">
                <a:solidFill>
                  <a:schemeClr val="bg1"/>
                </a:solidFill>
                <a:latin typeface="Amasis MT Pro" panose="02040504050005020304" pitchFamily="18" charset="0"/>
              </a:rPr>
              <a:t>Listening Sessions</a:t>
            </a:r>
          </a:p>
          <a:p>
            <a:pPr marL="0" indent="0">
              <a:spcAft>
                <a:spcPts val="0"/>
              </a:spcAft>
              <a:buClr>
                <a:schemeClr val="accent3"/>
              </a:buClr>
              <a:buFont typeface="Calibri" panose="020F0502020204030204" pitchFamily="34" charset="0"/>
              <a:buNone/>
            </a:pPr>
            <a:r>
              <a:rPr lang="en-US" sz="1900">
                <a:solidFill>
                  <a:schemeClr val="bg1"/>
                </a:solidFill>
                <a:latin typeface="Amasis MT Pro" panose="02040504050005020304" pitchFamily="18" charset="0"/>
              </a:rPr>
              <a:t>Summer - Fall ‘22</a:t>
            </a:r>
          </a:p>
          <a:p>
            <a:pPr marL="640080" indent="-365760">
              <a:lnSpc>
                <a:spcPct val="120000"/>
              </a:lnSpc>
              <a:spcBef>
                <a:spcPts val="0"/>
              </a:spcBef>
              <a:spcAft>
                <a:spcPts val="0"/>
              </a:spcAft>
              <a:buClr>
                <a:schemeClr val="bg1"/>
              </a:buClr>
              <a:buFont typeface="Wingdings" panose="05000000000000000000" pitchFamily="2" charset="2"/>
              <a:buChar char="ü"/>
            </a:pPr>
            <a:r>
              <a:rPr lang="en-US" sz="1900">
                <a:solidFill>
                  <a:schemeClr val="bg1"/>
                </a:solidFill>
                <a:latin typeface="Amasis MT Pro" panose="02040504050005020304" pitchFamily="18" charset="0"/>
              </a:rPr>
              <a:t>Draft Guidelines Development</a:t>
            </a:r>
          </a:p>
          <a:p>
            <a:pPr marL="0" indent="0">
              <a:spcAft>
                <a:spcPts val="0"/>
              </a:spcAft>
              <a:buClr>
                <a:schemeClr val="accent3"/>
              </a:buClr>
              <a:buFont typeface="Calibri" panose="020F0502020204030204" pitchFamily="34" charset="0"/>
              <a:buNone/>
            </a:pPr>
            <a:r>
              <a:rPr lang="en-US" sz="1900">
                <a:solidFill>
                  <a:schemeClr val="bg1"/>
                </a:solidFill>
                <a:latin typeface="Amasis MT Pro" panose="02040504050005020304" pitchFamily="18" charset="0"/>
              </a:rPr>
              <a:t>Fall ‘22</a:t>
            </a:r>
          </a:p>
          <a:p>
            <a:pPr marL="640080" indent="-365760">
              <a:lnSpc>
                <a:spcPct val="120000"/>
              </a:lnSpc>
              <a:spcBef>
                <a:spcPts val="0"/>
              </a:spcBef>
              <a:spcAft>
                <a:spcPts val="0"/>
              </a:spcAft>
              <a:buClr>
                <a:schemeClr val="bg1"/>
              </a:buClr>
              <a:buFont typeface="Wingdings" panose="05000000000000000000" pitchFamily="2" charset="2"/>
              <a:buChar char="ü"/>
            </a:pPr>
            <a:r>
              <a:rPr lang="en-US" sz="1900">
                <a:solidFill>
                  <a:schemeClr val="bg1"/>
                </a:solidFill>
                <a:latin typeface="Amasis MT Pro" panose="02040504050005020304" pitchFamily="18" charset="0"/>
              </a:rPr>
              <a:t>Public Comment Period</a:t>
            </a:r>
          </a:p>
          <a:p>
            <a:pPr marL="640080" indent="-365760">
              <a:lnSpc>
                <a:spcPct val="120000"/>
              </a:lnSpc>
              <a:spcBef>
                <a:spcPts val="0"/>
              </a:spcBef>
              <a:spcAft>
                <a:spcPts val="0"/>
              </a:spcAft>
              <a:buClr>
                <a:schemeClr val="bg1"/>
              </a:buClr>
              <a:buFont typeface="Wingdings" panose="05000000000000000000" pitchFamily="2" charset="2"/>
              <a:buChar char="ü"/>
            </a:pPr>
            <a:r>
              <a:rPr lang="en-US" sz="1900">
                <a:solidFill>
                  <a:schemeClr val="bg1"/>
                </a:solidFill>
                <a:latin typeface="Amasis MT Pro" panose="02040504050005020304" pitchFamily="18" charset="0"/>
              </a:rPr>
              <a:t>Final Guidelines Development</a:t>
            </a:r>
          </a:p>
          <a:p>
            <a:pPr marL="0" indent="0">
              <a:spcAft>
                <a:spcPts val="0"/>
              </a:spcAft>
              <a:buClr>
                <a:schemeClr val="accent3"/>
              </a:buClr>
              <a:buFont typeface="Calibri" panose="020F0502020204030204" pitchFamily="34" charset="0"/>
              <a:buNone/>
            </a:pPr>
            <a:r>
              <a:rPr lang="en-US" sz="1900">
                <a:solidFill>
                  <a:schemeClr val="bg1"/>
                </a:solidFill>
                <a:latin typeface="Amasis MT Pro" panose="02040504050005020304" pitchFamily="18" charset="0"/>
              </a:rPr>
              <a:t>Winter ’22 – ‘23</a:t>
            </a:r>
          </a:p>
          <a:p>
            <a:pPr marL="640080" indent="-365760">
              <a:lnSpc>
                <a:spcPct val="120000"/>
              </a:lnSpc>
              <a:spcBef>
                <a:spcPts val="0"/>
              </a:spcBef>
              <a:spcAft>
                <a:spcPts val="0"/>
              </a:spcAft>
              <a:buClr>
                <a:schemeClr val="bg1"/>
              </a:buClr>
              <a:buFont typeface="Wingdings" panose="05000000000000000000" pitchFamily="2" charset="2"/>
              <a:buChar char="ü"/>
            </a:pPr>
            <a:r>
              <a:rPr lang="en-US" sz="1900">
                <a:solidFill>
                  <a:schemeClr val="bg1"/>
                </a:solidFill>
                <a:latin typeface="Amasis MT Pro" panose="02040504050005020304" pitchFamily="18" charset="0"/>
              </a:rPr>
              <a:t>Final Guidelines Release &amp; Solicitation</a:t>
            </a:r>
          </a:p>
          <a:p>
            <a:pPr marL="0" indent="0">
              <a:spcAft>
                <a:spcPts val="0"/>
              </a:spcAft>
              <a:buClr>
                <a:schemeClr val="accent3"/>
              </a:buClr>
              <a:buFont typeface="Calibri" panose="020F0502020204030204" pitchFamily="34" charset="0"/>
              <a:buNone/>
            </a:pPr>
            <a:r>
              <a:rPr lang="en-US" sz="1900">
                <a:solidFill>
                  <a:schemeClr val="bg1"/>
                </a:solidFill>
                <a:latin typeface="Amasis MT Pro" panose="02040504050005020304" pitchFamily="18" charset="0"/>
              </a:rPr>
              <a:t>Spring ‘23</a:t>
            </a:r>
          </a:p>
          <a:p>
            <a:pPr marL="640080" indent="-365760">
              <a:lnSpc>
                <a:spcPct val="120000"/>
              </a:lnSpc>
              <a:spcBef>
                <a:spcPts val="0"/>
              </a:spcBef>
              <a:spcAft>
                <a:spcPts val="0"/>
              </a:spcAft>
              <a:buClr>
                <a:schemeClr val="bg1"/>
              </a:buClr>
              <a:buFont typeface="Wingdings" panose="05000000000000000000" pitchFamily="2" charset="2"/>
              <a:buChar char="ü"/>
            </a:pPr>
            <a:r>
              <a:rPr lang="en-US" sz="1900">
                <a:solidFill>
                  <a:schemeClr val="bg1"/>
                </a:solidFill>
                <a:latin typeface="Amasis MT Pro" panose="02040504050005020304" pitchFamily="18" charset="0"/>
              </a:rPr>
              <a:t>Application Deadline</a:t>
            </a:r>
          </a:p>
          <a:p>
            <a:pPr marL="0" indent="0">
              <a:spcAft>
                <a:spcPts val="0"/>
              </a:spcAft>
              <a:buClr>
                <a:schemeClr val="accent3"/>
              </a:buClr>
              <a:buFont typeface="Calibri" panose="020F0502020204030204" pitchFamily="34" charset="0"/>
              <a:buNone/>
            </a:pPr>
            <a:r>
              <a:rPr lang="en-US" sz="1900">
                <a:solidFill>
                  <a:schemeClr val="bg1"/>
                </a:solidFill>
                <a:latin typeface="Amasis MT Pro" panose="02040504050005020304" pitchFamily="18" charset="0"/>
              </a:rPr>
              <a:t>Summer ‘23</a:t>
            </a:r>
          </a:p>
          <a:p>
            <a:pPr marL="640080" indent="-365760">
              <a:lnSpc>
                <a:spcPct val="120000"/>
              </a:lnSpc>
              <a:spcBef>
                <a:spcPts val="0"/>
              </a:spcBef>
              <a:spcAft>
                <a:spcPts val="0"/>
              </a:spcAft>
              <a:buClr>
                <a:schemeClr val="bg1"/>
              </a:buClr>
              <a:buFont typeface="Wingdings" panose="05000000000000000000" pitchFamily="2" charset="2"/>
              <a:buChar char="ü"/>
            </a:pPr>
            <a:r>
              <a:rPr lang="en-US" sz="1900">
                <a:solidFill>
                  <a:schemeClr val="bg1"/>
                </a:solidFill>
                <a:latin typeface="Amasis MT Pro" panose="02040504050005020304" pitchFamily="18" charset="0"/>
              </a:rPr>
              <a:t>Awards Announced</a:t>
            </a:r>
          </a:p>
        </p:txBody>
      </p:sp>
    </p:spTree>
    <p:extLst>
      <p:ext uri="{BB962C8B-B14F-4D97-AF65-F5344CB8AC3E}">
        <p14:creationId xmlns:p14="http://schemas.microsoft.com/office/powerpoint/2010/main" val="4047887008"/>
      </p:ext>
    </p:extLst>
  </p:cSld>
  <p:clrMapOvr>
    <a:masterClrMapping/>
  </p:clrMapOvr>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sp useBgFill="1">
        <p:nvSpPr>
          <p:cNvPr id="10" name="Rectangle 14">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sp>
        <p:nvSpPr>
          <p:cNvPr id="4" name="Rectangle 3">
            <a:extLst>
              <a:ext uri="{FF2B5EF4-FFF2-40B4-BE49-F238E27FC236}">
                <a16:creationId xmlns:a16="http://schemas.microsoft.com/office/drawing/2014/main" id="{510ED2B5-24D6-476B-A621-1BD90A900683}"/>
              </a:ext>
              <a:ext uri="{C183D7F6-B498-43B3-948B-1728B52AA6E4}">
                <adec:decorative xmlns:adec="http://schemas.microsoft.com/office/drawing/2017/decorative" val="1"/>
              </a:ext>
            </a:extLst>
          </p:cNvPr>
          <p:cNvSpPr/>
          <p:nvPr/>
        </p:nvSpPr>
        <p:spPr>
          <a:xfrm>
            <a:off x="-11502" y="0"/>
            <a:ext cx="469277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cxnSp>
        <p:nvCxnSpPr>
          <p:cNvPr id="11" name="Straight Connector 16">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32A239D-DE78-4BA7-9412-D191C59BB3E9}"/>
              </a:ext>
            </a:extLst>
          </p:cNvPr>
          <p:cNvSpPr>
            <a:spLocks noGrp="1"/>
          </p:cNvSpPr>
          <p:nvPr>
            <p:ph type="title"/>
          </p:nvPr>
        </p:nvSpPr>
        <p:spPr>
          <a:xfrm>
            <a:off x="5181601" y="634946"/>
            <a:ext cx="6368142" cy="1450757"/>
          </a:xfrm>
        </p:spPr>
        <p:txBody>
          <a:bodyPr>
            <a:normAutofit/>
          </a:bodyPr>
          <a:lstStyle/>
          <a:p>
            <a:r>
              <a:rPr lang="en-US" sz="5000">
                <a:solidFill>
                  <a:srgbClr val="501A65"/>
                </a:solidFill>
              </a:rPr>
              <a:t>Key Program Priorities</a:t>
            </a:r>
          </a:p>
        </p:txBody>
      </p:sp>
      <p:pic>
        <p:nvPicPr>
          <p:cNvPr id="20" name="Picture 19" descr="4 images collage: wildfire, construction, family fishing, and gardening">
            <a:extLst>
              <a:ext uri="{FF2B5EF4-FFF2-40B4-BE49-F238E27FC236}">
                <a16:creationId xmlns:a16="http://schemas.microsoft.com/office/drawing/2014/main" id="{A5939F31-7714-4E75-98C5-1BA1E1A59311}"/>
              </a:ext>
            </a:extLst>
          </p:cNvPr>
          <p:cNvPicPr>
            <a:picLocks noChangeAspect="1"/>
          </p:cNvPicPr>
          <p:nvPr/>
        </p:nvPicPr>
        <p:blipFill rotWithShape="1">
          <a:blip r:embed="rId3">
            <a:alphaModFix amt="70000"/>
          </a:blip>
          <a:srcRect l="675" r="8994" b="-2"/>
          <a:stretch/>
        </p:blipFill>
        <p:spPr>
          <a:xfrm>
            <a:off x="-11503" y="-54434"/>
            <a:ext cx="4698521" cy="6935437"/>
          </a:xfrm>
          <a:prstGeom prst="rect">
            <a:avLst/>
          </a:prstGeom>
        </p:spPr>
      </p:pic>
      <p:sp>
        <p:nvSpPr>
          <p:cNvPr id="3" name="Content Placeholder 2">
            <a:extLst>
              <a:ext uri="{FF2B5EF4-FFF2-40B4-BE49-F238E27FC236}">
                <a16:creationId xmlns:a16="http://schemas.microsoft.com/office/drawing/2014/main" id="{14DFC2E0-BC5E-45B0-8D6E-3E23EEF70CF9}"/>
              </a:ext>
            </a:extLst>
          </p:cNvPr>
          <p:cNvSpPr>
            <a:spLocks noGrp="1"/>
          </p:cNvSpPr>
          <p:nvPr>
            <p:ph idx="1"/>
          </p:nvPr>
        </p:nvSpPr>
        <p:spPr>
          <a:xfrm>
            <a:off x="5181601" y="2198914"/>
            <a:ext cx="6368142" cy="4057041"/>
          </a:xfrm>
        </p:spPr>
        <p:txBody>
          <a:bodyPr vert="horz" lIns="0" tIns="45720" rIns="0" bIns="45720" rtlCol="0" anchor="t">
            <a:normAutofit/>
          </a:bodyPr>
          <a:lstStyle/>
          <a:p>
            <a:pPr>
              <a:buClr>
                <a:srgbClr val="6CB82B"/>
              </a:buClr>
              <a:buFont typeface="Calibri" panose="020B0604020202020204" pitchFamily="34" charset="0"/>
              <a:buChar char=" "/>
              <a:defRPr/>
            </a:pPr>
            <a:r>
              <a:rPr lang="en-US" dirty="0">
                <a:ea typeface="+mn-lt"/>
                <a:cs typeface="+mn-lt"/>
              </a:rPr>
              <a:t>•    </a:t>
            </a:r>
            <a:r>
              <a:rPr lang="en-US" b="1" dirty="0">
                <a:ea typeface="+mn-lt"/>
                <a:cs typeface="+mn-lt"/>
              </a:rPr>
              <a:t>Enhance Accessibility and Diversity</a:t>
            </a:r>
          </a:p>
          <a:p>
            <a:pPr>
              <a:buClr>
                <a:srgbClr val="6CB82B"/>
              </a:buClr>
              <a:buFont typeface="Calibri" panose="020B0604020202020204" pitchFamily="34" charset="0"/>
              <a:buChar char=" "/>
              <a:defRPr/>
            </a:pPr>
            <a:r>
              <a:rPr lang="en-US" dirty="0">
                <a:ea typeface="+mn-lt"/>
                <a:cs typeface="+mn-lt"/>
              </a:rPr>
              <a:t>•    </a:t>
            </a:r>
            <a:r>
              <a:rPr lang="en-US" b="1" dirty="0">
                <a:ea typeface="+mn-lt"/>
                <a:cs typeface="+mn-lt"/>
              </a:rPr>
              <a:t>Prioritize Vulnerable Communities-Centric Approach</a:t>
            </a:r>
            <a:endParaRPr lang="en-US" dirty="0">
              <a:ea typeface="+mn-lt"/>
              <a:cs typeface="+mn-lt"/>
            </a:endParaRPr>
          </a:p>
          <a:p>
            <a:pPr>
              <a:buClr>
                <a:srgbClr val="6CB82B"/>
              </a:buClr>
              <a:buFont typeface="Calibri" panose="020B0604020202020204" pitchFamily="34" charset="0"/>
              <a:buChar char=" "/>
              <a:defRPr/>
            </a:pPr>
            <a:r>
              <a:rPr lang="en-US" dirty="0">
                <a:ea typeface="+mn-lt"/>
                <a:cs typeface="+mn-lt"/>
              </a:rPr>
              <a:t>•    </a:t>
            </a:r>
            <a:r>
              <a:rPr lang="en-US" b="1" dirty="0">
                <a:ea typeface="+mn-lt"/>
                <a:cs typeface="+mn-lt"/>
              </a:rPr>
              <a:t>Emphasize Integrated Infrastructure Planning</a:t>
            </a:r>
          </a:p>
          <a:p>
            <a:pPr>
              <a:buClr>
                <a:srgbClr val="6CB82B"/>
              </a:buClr>
              <a:buFont typeface="Calibri" panose="020B0604020202020204" pitchFamily="34" charset="0"/>
              <a:buChar char=" "/>
            </a:pPr>
            <a:r>
              <a:rPr lang="en-US" dirty="0">
                <a:ea typeface="+mn-lt"/>
                <a:cs typeface="+mn-lt"/>
              </a:rPr>
              <a:t>•    </a:t>
            </a:r>
            <a:r>
              <a:rPr lang="en-US" b="1" dirty="0">
                <a:ea typeface="+mn-lt"/>
                <a:cs typeface="+mn-lt"/>
              </a:rPr>
              <a:t>Build Community Capacity for Resilience</a:t>
            </a:r>
            <a:endParaRPr lang="en-US" dirty="0">
              <a:ea typeface="+mn-lt"/>
              <a:cs typeface="+mn-lt"/>
            </a:endParaRPr>
          </a:p>
          <a:p>
            <a:pPr>
              <a:buClr>
                <a:srgbClr val="6CB82B"/>
              </a:buClr>
              <a:buFont typeface="Calibri" panose="020B0604020202020204" pitchFamily="34" charset="0"/>
              <a:buChar char=" "/>
            </a:pPr>
            <a:r>
              <a:rPr lang="en-US" dirty="0">
                <a:ea typeface="+mn-lt"/>
                <a:cs typeface="+mn-lt"/>
              </a:rPr>
              <a:t>•    </a:t>
            </a:r>
            <a:r>
              <a:rPr lang="en-US" b="1" dirty="0">
                <a:ea typeface="+mn-lt"/>
                <a:cs typeface="+mn-lt"/>
              </a:rPr>
              <a:t>Elevate Equity in the Planning Process</a:t>
            </a:r>
          </a:p>
        </p:txBody>
      </p:sp>
      <p:sp>
        <p:nvSpPr>
          <p:cNvPr id="14" name="Rectangle 13">
            <a:extLst>
              <a:ext uri="{FF2B5EF4-FFF2-40B4-BE49-F238E27FC236}">
                <a16:creationId xmlns:a16="http://schemas.microsoft.com/office/drawing/2014/main" id="{04CDE4C8-0D94-4FF3-8E2E-97966D94610A}"/>
              </a:ext>
            </a:extLst>
          </p:cNvPr>
          <p:cNvSpPr/>
          <p:nvPr/>
        </p:nvSpPr>
        <p:spPr>
          <a:xfrm rot="16200000">
            <a:off x="-974268" y="974269"/>
            <a:ext cx="2578608" cy="630073"/>
          </a:xfrm>
          <a:prstGeom prst="rect">
            <a:avLst/>
          </a:prstGeom>
          <a:solidFill>
            <a:srgbClr val="128596"/>
          </a:solidFill>
          <a:ln w="12700" cap="flat" cmpd="sng" algn="ctr">
            <a:solidFill>
              <a:srgbClr val="128596"/>
            </a:solidFill>
            <a:prstDash val="solid"/>
          </a:ln>
          <a:effectLst>
            <a:outerShdw blurRad="38100" dist="25400" dir="2700000" algn="br" rotWithShape="0">
              <a:srgbClr val="000000">
                <a:alpha val="60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FFFF"/>
                </a:solidFill>
                <a:effectLst/>
                <a:uLnTx/>
                <a:uFillTx/>
                <a:latin typeface="Neue Haas Grotesk Text Pro"/>
                <a:ea typeface="+mn-ea"/>
                <a:cs typeface="+mn-cs"/>
              </a:rPr>
              <a:t>Adaptation Planning</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FFFF"/>
                </a:solidFill>
                <a:effectLst/>
                <a:uLnTx/>
                <a:uFillTx/>
                <a:latin typeface="Neue Haas Grotesk Text Pro"/>
                <a:ea typeface="+mn-ea"/>
                <a:cs typeface="+mn-cs"/>
              </a:rPr>
              <a:t>Grant Program</a:t>
            </a:r>
          </a:p>
        </p:txBody>
      </p:sp>
    </p:spTree>
    <p:extLst>
      <p:ext uri="{BB962C8B-B14F-4D97-AF65-F5344CB8AC3E}">
        <p14:creationId xmlns:p14="http://schemas.microsoft.com/office/powerpoint/2010/main" val="4257239850"/>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ICARP Brand">
      <a:majorFont>
        <a:latin typeface="Amasis M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CARP">
  <a:themeElements>
    <a:clrScheme name="ICARP Brand">
      <a:dk1>
        <a:srgbClr val="000000"/>
      </a:dk1>
      <a:lt1>
        <a:srgbClr val="FFFFFF"/>
      </a:lt1>
      <a:dk2>
        <a:srgbClr val="0370AB"/>
      </a:dk2>
      <a:lt2>
        <a:srgbClr val="DFFAAD"/>
      </a:lt2>
      <a:accent1>
        <a:srgbClr val="6CB82B"/>
      </a:accent1>
      <a:accent2>
        <a:srgbClr val="0370AB"/>
      </a:accent2>
      <a:accent3>
        <a:srgbClr val="501A65"/>
      </a:accent3>
      <a:accent4>
        <a:srgbClr val="6CB82B"/>
      </a:accent4>
      <a:accent5>
        <a:srgbClr val="38B7FB"/>
      </a:accent5>
      <a:accent6>
        <a:srgbClr val="A948CF"/>
      </a:accent6>
      <a:hlink>
        <a:srgbClr val="0370AB"/>
      </a:hlink>
      <a:folHlink>
        <a:srgbClr val="501A65"/>
      </a:folHlink>
    </a:clrScheme>
    <a:fontScheme name="ICARP Brand">
      <a:majorFont>
        <a:latin typeface="Amasis MT Pro"/>
        <a:ea typeface=""/>
        <a:cs typeface=""/>
      </a:majorFont>
      <a:minorFont>
        <a:latin typeface="Neue Haas Grotesk Text Pro"/>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3.xml><?xml version="1.0" encoding="utf-8"?>
<a:theme xmlns:a="http://schemas.openxmlformats.org/drawingml/2006/main" name="Retrospect">
  <a:themeElements>
    <a:clrScheme name="ICARP Brand">
      <a:dk1>
        <a:srgbClr val="000000"/>
      </a:dk1>
      <a:lt1>
        <a:srgbClr val="FFFFFF"/>
      </a:lt1>
      <a:dk2>
        <a:srgbClr val="0370AB"/>
      </a:dk2>
      <a:lt2>
        <a:srgbClr val="DFFAAD"/>
      </a:lt2>
      <a:accent1>
        <a:srgbClr val="6CB82E"/>
      </a:accent1>
      <a:accent2>
        <a:srgbClr val="0370AB"/>
      </a:accent2>
      <a:accent3>
        <a:srgbClr val="501A65"/>
      </a:accent3>
      <a:accent4>
        <a:srgbClr val="6CB82E"/>
      </a:accent4>
      <a:accent5>
        <a:srgbClr val="38B7FB"/>
      </a:accent5>
      <a:accent6>
        <a:srgbClr val="A948CF"/>
      </a:accent6>
      <a:hlink>
        <a:srgbClr val="33790F"/>
      </a:hlink>
      <a:folHlink>
        <a:srgbClr val="501A65"/>
      </a:folHlink>
    </a:clrScheme>
    <a:fontScheme name="ICARP Brand">
      <a:majorFont>
        <a:latin typeface="Amasis MT Pro"/>
        <a:ea typeface=""/>
        <a:cs typeface=""/>
      </a:majorFont>
      <a:minorFont>
        <a:latin typeface="Neue Haas Grotesk Text Pro"/>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78D98EA199F2543900E75021836ABAE" ma:contentTypeVersion="19" ma:contentTypeDescription="Create a new document." ma:contentTypeScope="" ma:versionID="56ec3980817016cb09d23640f2bc65b2">
  <xsd:schema xmlns:xsd="http://www.w3.org/2001/XMLSchema" xmlns:xs="http://www.w3.org/2001/XMLSchema" xmlns:p="http://schemas.microsoft.com/office/2006/metadata/properties" xmlns:ns2="bce0305d-cc9c-4490-8379-ffc62c9f6e64" xmlns:ns3="93792ca0-d249-4fa6-9e71-daac20d3050a" targetNamespace="http://schemas.microsoft.com/office/2006/metadata/properties" ma:root="true" ma:fieldsID="8bd464e2d7ccd565b8518e8b0e96520e" ns2:_="" ns3:_="">
    <xsd:import namespace="bce0305d-cc9c-4490-8379-ffc62c9f6e64"/>
    <xsd:import namespace="93792ca0-d249-4fa6-9e71-daac20d3050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SearchProperties" minOccurs="0"/>
                <xsd:element ref="ns3:MediaServiceObjectDetectorVersions" minOccurs="0"/>
                <xsd:element ref="ns3:MediaServiceGenerationTime" minOccurs="0"/>
                <xsd:element ref="ns3:MediaServiceEventHashCode" minOccurs="0"/>
                <xsd:element ref="ns3:MediaLengthInSeconds" minOccurs="0"/>
                <xsd:element ref="ns3:MediaServiceDateTaken" minOccurs="0"/>
                <xsd:element ref="ns3:lcf76f155ced4ddcb4097134ff3c332f" minOccurs="0"/>
                <xsd:element ref="ns2:TaxCatchAll" minOccurs="0"/>
                <xsd:element ref="ns3:MediaServiceOCR" minOccurs="0"/>
                <xsd:element ref="ns3:MediaServiceLocation" minOccurs="0"/>
                <xsd:element ref="ns2:_ip_UnifiedCompliancePolicyProperties" minOccurs="0"/>
                <xsd:element ref="ns2: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e0305d-cc9c-4490-8379-ffc62c9f6e64" elementFormDefault="qualified">
    <xsd:import namespace="http://schemas.microsoft.com/office/2006/documentManagement/types"/>
    <xsd:import namespace="http://schemas.microsoft.com/office/infopath/2007/PartnerControls"/>
    <xsd:element name="SharedWithUsers" ma:index="8"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8588b39e-264c-4e00-a509-127d433ecc37}" ma:internalName="TaxCatchAll" ma:showField="CatchAllData" ma:web="bce0305d-cc9c-4490-8379-ffc62c9f6e64">
      <xsd:complexType>
        <xsd:complexContent>
          <xsd:extension base="dms:MultiChoiceLookup">
            <xsd:sequence>
              <xsd:element name="Value" type="dms:Lookup" maxOccurs="unbounded" minOccurs="0" nillable="true"/>
            </xsd:sequence>
          </xsd:extension>
        </xsd:complexContent>
      </xsd:complexType>
    </xsd:element>
    <xsd:element name="_ip_UnifiedCompliancePolicyProperties" ma:index="23" nillable="true" ma:displayName="Unified Compliance Policy Properties" ma:internalName="_ip_UnifiedCompliancePolicyProperties" ma:readOnly="false">
      <xsd:simpleType>
        <xsd:restriction base="dms:Note"/>
      </xsd:simpleType>
    </xsd:element>
    <xsd:element name="_ip_UnifiedCompliancePolicyUIAction" ma:index="24"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3792ca0-d249-4fa6-9e71-daac20d3050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a8654465-904c-4cc3-a694-37adeed89f1c"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descrip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bce0305d-cc9c-4490-8379-ffc62c9f6e64" xsi:nil="true"/>
    <lcf76f155ced4ddcb4097134ff3c332f xmlns="93792ca0-d249-4fa6-9e71-daac20d3050a">
      <Terms xmlns="http://schemas.microsoft.com/office/infopath/2007/PartnerControls"/>
    </lcf76f155ced4ddcb4097134ff3c332f>
    <SharedWithUsers xmlns="bce0305d-cc9c-4490-8379-ffc62c9f6e64">
      <UserInfo>
        <DisplayName>OPR Visitors</DisplayName>
        <AccountId>4</AccountId>
        <AccountType/>
      </UserInfo>
      <UserInfo>
        <DisplayName>OPR Policy</DisplayName>
        <AccountId>645</AccountId>
        <AccountType/>
      </UserInfo>
      <UserInfo>
        <DisplayName>SharingLinks.097743c3-d2e6-4117-8dbd-aedd05c0c0d8.Flexible.333f056f-243d-41e0-bdce-8b8bed4c74e5</DisplayName>
        <AccountId>30</AccountId>
        <AccountType/>
      </UserInfo>
      <UserInfo>
        <DisplayName>SharingLinks.4c2697a4-f38a-40c1-b526-cfcaf1a34c67.Flexible.b7323989-acf4-4c8a-9cae-bbb992886c92</DisplayName>
        <AccountId>1085</AccountId>
        <AccountType/>
      </UserInfo>
      <UserInfo>
        <DisplayName>SharingLinks.4c2697a4-f38a-40c1-b526-cfcaf1a34c67.Flexible.7955d8b4-b99e-4a7f-85e1-f5f6072f9010</DisplayName>
        <AccountId>1095</AccountId>
        <AccountType/>
      </UserInfo>
      <UserInfo>
        <DisplayName>Risa Jensen</DisplayName>
        <AccountId>160</AccountId>
        <AccountType/>
      </UserInfo>
      <UserInfo>
        <DisplayName>Cora Ballek</DisplayName>
        <AccountId>92</AccountId>
        <AccountType/>
      </UserInfo>
    </SharedWithUsers>
    <_ip_UnifiedCompliancePolicyProperties xmlns="bce0305d-cc9c-4490-8379-ffc62c9f6e64" xsi:nil="true"/>
    <_ip_UnifiedCompliancePolicyUIAction xmlns="bce0305d-cc9c-4490-8379-ffc62c9f6e64" xsi:nil="true"/>
  </documentManagement>
</p:properties>
</file>

<file path=customXml/itemProps1.xml><?xml version="1.0" encoding="utf-8"?>
<ds:datastoreItem xmlns:ds="http://schemas.openxmlformats.org/officeDocument/2006/customXml" ds:itemID="{753A3A2E-25D7-4D54-800A-DA6F778DD5FC}">
  <ds:schemaRefs>
    <ds:schemaRef ds:uri="http://schemas.microsoft.com/sharepoint/v3/contenttype/forms"/>
  </ds:schemaRefs>
</ds:datastoreItem>
</file>

<file path=customXml/itemProps2.xml><?xml version="1.0" encoding="utf-8"?>
<ds:datastoreItem xmlns:ds="http://schemas.openxmlformats.org/officeDocument/2006/customXml" ds:itemID="{7F67921C-DAB0-48CD-8F43-06D90B7176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e0305d-cc9c-4490-8379-ffc62c9f6e64"/>
    <ds:schemaRef ds:uri="93792ca0-d249-4fa6-9e71-daac20d3050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3C84117-8632-444C-9C3F-B64F420169D6}">
  <ds:schemaRefs>
    <ds:schemaRef ds:uri="338e9abb-d19a-41a2-b59e-78b95719565e"/>
    <ds:schemaRef ds:uri="c46ddbb3-fcaa-4760-b134-af1f69659cc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bce0305d-cc9c-4490-8379-ffc62c9f6e64"/>
    <ds:schemaRef ds:uri="93792ca0-d249-4fa6-9e71-daac20d3050a"/>
  </ds:schemaRefs>
</ds:datastoreItem>
</file>

<file path=docProps/app.xml><?xml version="1.0" encoding="utf-8"?>
<Properties xmlns="http://schemas.openxmlformats.org/officeDocument/2006/extended-properties" xmlns:vt="http://schemas.openxmlformats.org/officeDocument/2006/docPropsVTypes">
  <Template>office theme</Template>
  <TotalTime>1</TotalTime>
  <Words>3558</Words>
  <Application>Microsoft Office PowerPoint</Application>
  <PresentationFormat>Widescreen</PresentationFormat>
  <Paragraphs>299</Paragraphs>
  <Slides>15</Slides>
  <Notes>15</Notes>
  <HiddenSlides>0</HiddenSlides>
  <MMClips>0</MMClips>
  <ScaleCrop>false</ScaleCrop>
  <HeadingPairs>
    <vt:vector size="4" baseType="variant">
      <vt:variant>
        <vt:lpstr>Theme</vt:lpstr>
      </vt:variant>
      <vt:variant>
        <vt:i4>3</vt:i4>
      </vt:variant>
      <vt:variant>
        <vt:lpstr>Slide Titles</vt:lpstr>
      </vt:variant>
      <vt:variant>
        <vt:i4>15</vt:i4>
      </vt:variant>
    </vt:vector>
  </HeadingPairs>
  <TitlesOfParts>
    <vt:vector size="18" baseType="lpstr">
      <vt:lpstr>1_Office Theme</vt:lpstr>
      <vt:lpstr>ICARP</vt:lpstr>
      <vt:lpstr>Retrospect</vt:lpstr>
      <vt:lpstr>Integrated Climate Adaptation &amp; Resiliency Program (ICARP)   Grant Programs  </vt:lpstr>
      <vt:lpstr>Integrated Climate Adaptation and Resiliency Program </vt:lpstr>
      <vt:lpstr>ICARP Grant Programs</vt:lpstr>
      <vt:lpstr>Regional Resilience Grant Program Background &amp; Tentative Timeline</vt:lpstr>
      <vt:lpstr>Key Program Priorities</vt:lpstr>
      <vt:lpstr>Funding Goals &amp; Set-Asides</vt:lpstr>
      <vt:lpstr>Awardee Spotlight</vt:lpstr>
      <vt:lpstr>Adaptation Planning Grant Program Background &amp; Tentative Timeline</vt:lpstr>
      <vt:lpstr>Key Program Priorities</vt:lpstr>
      <vt:lpstr>Eligible Applicants and Activities</vt:lpstr>
      <vt:lpstr>Round 1 Awardee Spotlight</vt:lpstr>
      <vt:lpstr>APGP Timeline </vt:lpstr>
      <vt:lpstr>Extreme Heat &amp; Community Resilience Background &amp; Tentative Timeline</vt:lpstr>
      <vt:lpstr>Key Program Priorities</vt:lpstr>
      <vt:lpstr>Eligible Applicants and Activities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Dolores Barajas</dc:creator>
  <cp:lastModifiedBy>Dolores Barajas</cp:lastModifiedBy>
  <cp:revision>168</cp:revision>
  <dcterms:created xsi:type="dcterms:W3CDTF">2022-10-21T00:10:06Z</dcterms:created>
  <dcterms:modified xsi:type="dcterms:W3CDTF">2024-05-20T15:08:29Z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0x010100E78D98EA199F2543900E75021836ABAE</vt:lpwstr>
  </property>
  <property fmtid="{D5CDD505-2E9C-101B-9397-08002B2CF9AE}" pid="3" name="MediaServiceImageTags">
    <vt:lpwstr/>
  </property>
  <property fmtid="{D5CDD505-2E9C-101B-9397-08002B2CF9AE}" pid="4" name="_ExtendedDescription">
    <vt:lpwstr/>
  </property>
  <property fmtid="{D5CDD505-2E9C-101B-9397-08002B2CF9AE}" pid="5" name="MSIP_Label_defa4170-0d19-0005-0004-bc88714345d2_Enabled">
    <vt:lpwstr>true</vt:lpwstr>
  </property>
  <property fmtid="{D5CDD505-2E9C-101B-9397-08002B2CF9AE}" pid="6" name="MSIP_Label_defa4170-0d19-0005-0004-bc88714345d2_SetDate">
    <vt:lpwstr>2024-05-07T21:16:35Z</vt:lpwstr>
  </property>
  <property fmtid="{D5CDD505-2E9C-101B-9397-08002B2CF9AE}" pid="7" name="MSIP_Label_defa4170-0d19-0005-0004-bc88714345d2_Method">
    <vt:lpwstr>Standard</vt:lpwstr>
  </property>
  <property fmtid="{D5CDD505-2E9C-101B-9397-08002B2CF9AE}" pid="8" name="MSIP_Label_defa4170-0d19-0005-0004-bc88714345d2_Name">
    <vt:lpwstr>defa4170-0d19-0005-0004-bc88714345d2</vt:lpwstr>
  </property>
  <property fmtid="{D5CDD505-2E9C-101B-9397-08002B2CF9AE}" pid="9" name="MSIP_Label_defa4170-0d19-0005-0004-bc88714345d2_SiteId">
    <vt:lpwstr>c95b6f53-4a14-42c5-ad9f-f5a2dd89a2a9</vt:lpwstr>
  </property>
  <property fmtid="{D5CDD505-2E9C-101B-9397-08002B2CF9AE}" pid="10" name="MSIP_Label_defa4170-0d19-0005-0004-bc88714345d2_ActionId">
    <vt:lpwstr>e14e0494-cff1-4a12-991a-816f38265656</vt:lpwstr>
  </property>
  <property fmtid="{D5CDD505-2E9C-101B-9397-08002B2CF9AE}" pid="11" name="MSIP_Label_defa4170-0d19-0005-0004-bc88714345d2_ContentBits">
    <vt:lpwstr>0</vt:lpwstr>
  </property>
</Properties>
</file>